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7ECD"/>
    <a:srgbClr val="B68CE9"/>
    <a:srgbClr val="E5C8FF"/>
    <a:srgbClr val="E9B5EC"/>
    <a:srgbClr val="D7C7F0"/>
    <a:srgbClr val="9933FF"/>
    <a:srgbClr val="E7B3E7"/>
    <a:srgbClr val="FFC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6E0FD-C0E5-4B9F-BFAA-07D7C7142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F80126-6682-4C51-94B4-B8E48A4A0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C65E35-795A-43C5-BF8E-A84D828CA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C9E828-63E0-4A1D-B348-5A05B359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DBC58E-1C09-464F-92E2-2CA76882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70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0CC49-BAB5-49D3-ACB7-359333B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8D52FA-FE15-499C-99D0-B3028B72C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2A8F22-140C-4B7B-9B17-21B31FAC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4C8D24-7913-40BF-B4C8-779E5144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01C3-22A7-470C-9FA7-7D3B9F1E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64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EE24DE-106B-4C9D-847C-AEFCDB27A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B55B88-E259-40BD-AC34-AD9E7A08D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B0049A-C0F3-470C-8660-D9957753C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624AD-C313-470D-82FB-F26C5FC10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CAEADD-2307-4A03-91F3-EC717F1A3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42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D2990-65F6-4447-8E4D-4D099A66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1F92C5-4457-4F23-A321-8432349B4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B09E-7CE1-41CA-97CC-6A8402D2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1B3D24-F56F-498B-8606-53E853AA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F4A66-E9A5-45FC-BDC2-6DE84C0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09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F88953-2C51-4DB9-B269-BBFC9C77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30101F-A7A2-4780-B7D2-22DA39E7A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5E3BD3-D09D-413A-B9DD-77B1D046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7FB48-78EB-48D9-B3B6-39042B52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86CF9-98C9-493A-862D-95957165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4800D-14F8-4BDC-8E95-7C440628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7253E-DC80-4E64-A6B9-5AF758FE4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7C39B-0504-4B93-BC0E-2AD59B337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18302E-0998-42A8-933E-FD8504EE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0FC1C-0547-4650-84A5-EC6C08C5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005392-D28C-4923-94E4-BD1ADF731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60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DDF6BC-2A22-4F0C-A945-8BEE3C171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538595-FF83-4410-9252-1770BE1BE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EF7077-4AD8-48F3-B8F2-BFB6B9A55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E4C02C-9433-45D9-8269-0C4445014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7486AC-56DD-4D04-88F6-CC857AADC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82872C-A25B-4679-A082-7ED07C93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90A233-1075-4EEA-85C6-3447BE97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9DB20F-DC8A-4BDA-BE72-7CE18736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46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206F2-1ACC-4607-AFBF-AFF489841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6CA275-AB28-48CF-84EE-C829FC79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F825F6-244A-4A00-9525-B1A87C72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D7CA86-2BF7-49DF-88D0-A66E624F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45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4D3E6F-8481-4823-B19E-BDEF3CC0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30FAD6-517F-402D-AAE5-A876585A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3A0986-BB02-43B8-89B0-614BCE7A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81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2793B-6D40-4E76-849A-3B5E61C13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3B25F3-9F93-479B-84F2-C2E5292C8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E48073-63F4-49CD-8823-EC7817EC6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0DC4F-0BB8-488A-A110-727ABC77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D2F74E-0603-4806-A49C-AE912D18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C83560-334E-4A9F-9D40-C6FFCAB5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55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DD681-545A-4427-BFB5-BECE32340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A330C1-9FE9-49CB-86F5-CCAEFDE05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58D058-7B1A-4E91-987E-EB54637D3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054E0E-5F01-4990-ABEF-973F2AA2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8DE308-F843-4228-A6D4-C80AA381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4EAE58-2CF6-48BB-9B71-BD131792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68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FE2D38-0AF8-4E63-9A1E-49F730D2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388289-2886-45BA-9168-056E30062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69850B-6833-47CF-97B4-A61F10032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4A24A-CA20-4427-823C-392C67C3C3B8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25998C-E302-4CE6-83FD-74D1747C9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B5D5D-EE19-4658-96A4-6FC3CC94A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29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>
            <a:extLst>
              <a:ext uri="{FF2B5EF4-FFF2-40B4-BE49-F238E27FC236}">
                <a16:creationId xmlns:a16="http://schemas.microsoft.com/office/drawing/2014/main" id="{D131C3CF-B71C-C7BA-CC92-8916D6F2F189}"/>
              </a:ext>
            </a:extLst>
          </p:cNvPr>
          <p:cNvSpPr/>
          <p:nvPr/>
        </p:nvSpPr>
        <p:spPr>
          <a:xfrm>
            <a:off x="4581377" y="80582"/>
            <a:ext cx="4060545" cy="1027366"/>
          </a:xfrm>
          <a:custGeom>
            <a:avLst/>
            <a:gdLst>
              <a:gd name="connsiteX0" fmla="*/ 0 w 4060545"/>
              <a:gd name="connsiteY0" fmla="*/ 0 h 1027366"/>
              <a:gd name="connsiteX1" fmla="*/ 4060545 w 4060545"/>
              <a:gd name="connsiteY1" fmla="*/ 0 h 1027366"/>
              <a:gd name="connsiteX2" fmla="*/ 4060545 w 4060545"/>
              <a:gd name="connsiteY2" fmla="*/ 1027366 h 1027366"/>
              <a:gd name="connsiteX3" fmla="*/ 0 w 4060545"/>
              <a:gd name="connsiteY3" fmla="*/ 1027366 h 1027366"/>
              <a:gd name="connsiteX4" fmla="*/ 0 w 4060545"/>
              <a:gd name="connsiteY4" fmla="*/ 0 h 102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0545" h="1027366">
                <a:moveTo>
                  <a:pt x="0" y="0"/>
                </a:moveTo>
                <a:lnTo>
                  <a:pt x="4060545" y="0"/>
                </a:lnTo>
                <a:lnTo>
                  <a:pt x="4060545" y="1027366"/>
                </a:lnTo>
                <a:lnTo>
                  <a:pt x="0" y="102736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  Directeur		</a:t>
            </a:r>
            <a:r>
              <a:rPr lang="fr-FR" sz="1000" b="1" i="1" kern="1200" dirty="0">
                <a:solidFill>
                  <a:schemeClr val="tx1"/>
                </a:solidFill>
              </a:rPr>
              <a:t>Yann LEVERRIER            CRHC Inserm CIRI 0,8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Directrice adjointe</a:t>
            </a:r>
            <a:r>
              <a:rPr lang="fr-FR" sz="1000" b="1" i="1" kern="1200" dirty="0">
                <a:solidFill>
                  <a:schemeClr val="tx1"/>
                </a:solidFill>
              </a:rPr>
              <a:t>	Violaine SEE  	            Prof UCBL LBTI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Directeurs Adjoints	</a:t>
            </a:r>
            <a:r>
              <a:rPr lang="fr-FR" sz="1000" b="1" i="1" kern="1200" dirty="0">
                <a:solidFill>
                  <a:schemeClr val="tx1"/>
                </a:solidFill>
              </a:rPr>
              <a:t>Lionel BALLUT 	            Prof UCBL MMSB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			Olivier GANDRILLON     DR CNRS LBMC 0,1 ETP</a:t>
            </a:r>
          </a:p>
          <a:p>
            <a:pPr marL="0" lvl="0" indent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000" b="1" i="0" kern="1200" dirty="0">
                <a:solidFill>
                  <a:schemeClr val="tx1"/>
                </a:solidFill>
              </a:rPr>
              <a:t>  Secrétaire Générale 	</a:t>
            </a:r>
            <a:r>
              <a:rPr lang="fr-FR" sz="1000" b="1" kern="1200" dirty="0">
                <a:solidFill>
                  <a:schemeClr val="tx1"/>
                </a:solidFill>
              </a:rPr>
              <a:t>Anaïs JACQUIN 	            IE Inserm 1 ETP</a:t>
            </a:r>
            <a:endParaRPr lang="fr-FR" sz="1000" b="0" kern="1200" dirty="0">
              <a:solidFill>
                <a:schemeClr val="tx1"/>
              </a:solidFill>
            </a:endParaRPr>
          </a:p>
        </p:txBody>
      </p:sp>
      <p:sp>
        <p:nvSpPr>
          <p:cNvPr id="15" name="Forme libre 14">
            <a:extLst>
              <a:ext uri="{FF2B5EF4-FFF2-40B4-BE49-F238E27FC236}">
                <a16:creationId xmlns:a16="http://schemas.microsoft.com/office/drawing/2014/main" id="{384F68E2-004D-4C61-3867-3027AAD50192}"/>
              </a:ext>
            </a:extLst>
          </p:cNvPr>
          <p:cNvSpPr/>
          <p:nvPr/>
        </p:nvSpPr>
        <p:spPr>
          <a:xfrm>
            <a:off x="3697910" y="296957"/>
            <a:ext cx="820154" cy="342643"/>
          </a:xfrm>
          <a:custGeom>
            <a:avLst/>
            <a:gdLst>
              <a:gd name="connsiteX0" fmla="*/ 0 w 820154"/>
              <a:gd name="connsiteY0" fmla="*/ 0 h 137763"/>
              <a:gd name="connsiteX1" fmla="*/ 820154 w 820154"/>
              <a:gd name="connsiteY1" fmla="*/ 0 h 137763"/>
              <a:gd name="connsiteX2" fmla="*/ 820154 w 820154"/>
              <a:gd name="connsiteY2" fmla="*/ 137763 h 137763"/>
              <a:gd name="connsiteX3" fmla="*/ 0 w 820154"/>
              <a:gd name="connsiteY3" fmla="*/ 137763 h 137763"/>
              <a:gd name="connsiteX4" fmla="*/ 0 w 820154"/>
              <a:gd name="connsiteY4" fmla="*/ 0 h 137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154" h="137763">
                <a:moveTo>
                  <a:pt x="0" y="0"/>
                </a:moveTo>
                <a:lnTo>
                  <a:pt x="820154" y="0"/>
                </a:lnTo>
                <a:lnTo>
                  <a:pt x="820154" y="137763"/>
                </a:lnTo>
                <a:lnTo>
                  <a:pt x="0" y="13776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b="1" kern="1200" dirty="0"/>
              <a:t>DIRECTION</a:t>
            </a:r>
          </a:p>
        </p:txBody>
      </p:sp>
      <p:sp>
        <p:nvSpPr>
          <p:cNvPr id="16" name="Forme libre 15">
            <a:extLst>
              <a:ext uri="{FF2B5EF4-FFF2-40B4-BE49-F238E27FC236}">
                <a16:creationId xmlns:a16="http://schemas.microsoft.com/office/drawing/2014/main" id="{7126D33D-1DB3-75DE-56AF-05F23BFECC2D}"/>
              </a:ext>
            </a:extLst>
          </p:cNvPr>
          <p:cNvSpPr/>
          <p:nvPr/>
        </p:nvSpPr>
        <p:spPr>
          <a:xfrm>
            <a:off x="223284" y="3069545"/>
            <a:ext cx="2973782" cy="3605977"/>
          </a:xfrm>
          <a:custGeom>
            <a:avLst/>
            <a:gdLst>
              <a:gd name="connsiteX0" fmla="*/ 0 w 2610109"/>
              <a:gd name="connsiteY0" fmla="*/ 0 h 3605977"/>
              <a:gd name="connsiteX1" fmla="*/ 2610109 w 2610109"/>
              <a:gd name="connsiteY1" fmla="*/ 0 h 3605977"/>
              <a:gd name="connsiteX2" fmla="*/ 2610109 w 2610109"/>
              <a:gd name="connsiteY2" fmla="*/ 3605977 h 3605977"/>
              <a:gd name="connsiteX3" fmla="*/ 0 w 2610109"/>
              <a:gd name="connsiteY3" fmla="*/ 3605977 h 3605977"/>
              <a:gd name="connsiteX4" fmla="*/ 0 w 2610109"/>
              <a:gd name="connsiteY4" fmla="*/ 0 h 3605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09" h="3605977">
                <a:moveTo>
                  <a:pt x="0" y="0"/>
                </a:moveTo>
                <a:lnTo>
                  <a:pt x="2610109" y="0"/>
                </a:lnTo>
                <a:lnTo>
                  <a:pt x="2610109" y="3605977"/>
                </a:lnTo>
                <a:lnTo>
                  <a:pt x="0" y="360597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PRECI 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b="0" u="none" kern="1200" dirty="0">
                <a:solidFill>
                  <a:schemeClr val="tx1"/>
                </a:solidFill>
              </a:rPr>
              <a:t>(1,3 ETP)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 BERNARD 		IEHC CNRS 0,8 ETP (Resp.)</a:t>
            </a:r>
            <a:endParaRPr lang="fr-FR" sz="900" b="1" kern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 		TCN ENSL 0,5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-PBES </a:t>
            </a:r>
            <a:r>
              <a:rPr lang="fr-FR" sz="1100" b="1" u="sng" dirty="0">
                <a:solidFill>
                  <a:schemeClr val="tx1"/>
                </a:solidFill>
              </a:rPr>
              <a:t>(</a:t>
            </a:r>
            <a:r>
              <a:rPr lang="fr-FR" sz="1100" b="1" u="sng" dirty="0" err="1">
                <a:solidFill>
                  <a:schemeClr val="tx1"/>
                </a:solidFill>
              </a:rPr>
              <a:t>cf</a:t>
            </a:r>
            <a:r>
              <a:rPr lang="fr-FR" sz="1100" b="1" u="sng" dirty="0">
                <a:solidFill>
                  <a:schemeClr val="tx1"/>
                </a:solidFill>
              </a:rPr>
              <a:t> p.2)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(15,4 ETP + </a:t>
            </a:r>
            <a:r>
              <a:rPr lang="fr-FR" sz="800" i="1" kern="1200" dirty="0">
                <a:solidFill>
                  <a:schemeClr val="tx1"/>
                </a:solidFill>
              </a:rPr>
              <a:t>0,45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Romain BARNAULT	</a:t>
            </a:r>
            <a:r>
              <a:rPr lang="fr-FR" sz="900" b="1" dirty="0">
                <a:solidFill>
                  <a:schemeClr val="tx1"/>
                </a:solidFill>
              </a:rPr>
              <a:t>IE</a:t>
            </a:r>
            <a:r>
              <a:rPr lang="fr-FR" sz="900" b="1" kern="1200" dirty="0">
                <a:solidFill>
                  <a:schemeClr val="tx1"/>
                </a:solidFill>
              </a:rPr>
              <a:t> ENSL 1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kern="1200" dirty="0">
                <a:solidFill>
                  <a:schemeClr val="tx1"/>
                </a:solidFill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+ </a:t>
            </a:r>
            <a:r>
              <a:rPr lang="fr-FR" sz="900" dirty="0">
                <a:solidFill>
                  <a:schemeClr val="tx1"/>
                </a:solidFill>
              </a:rPr>
              <a:t>15</a:t>
            </a:r>
            <a:r>
              <a:rPr lang="fr-FR" sz="900" kern="1200" dirty="0">
                <a:solidFill>
                  <a:schemeClr val="tx1"/>
                </a:solidFill>
              </a:rPr>
              <a:t> personnels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+ 3 personnels mutualisés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Arthro</a:t>
            </a:r>
            <a:r>
              <a:rPr lang="fr-FR" sz="1100" b="1" u="sng" kern="1200" dirty="0">
                <a:solidFill>
                  <a:schemeClr val="tx1"/>
                </a:solidFill>
              </a:rPr>
              <a:t>-Tools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(0,5 ETP </a:t>
            </a:r>
            <a:r>
              <a:rPr lang="fr-FR" sz="800" i="1" kern="1200" dirty="0">
                <a:solidFill>
                  <a:schemeClr val="tx1"/>
                </a:solidFill>
              </a:rPr>
              <a:t>+ 0,15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Séverine VINCENT	 IR CNRS IGFL 0,1 ETP(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		 TCN ENSL 0,5 ETP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Matthieu </a:t>
            </a: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CARON		 IE LBMC ENS 0,05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AniRA-L3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(0,35 ETP mutualisé)</a:t>
            </a: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Marie-Pierre CONFORT	 AI INRAE IVPC 0,25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900" b="1" i="1" kern="1200" dirty="0">
              <a:solidFill>
                <a:schemeClr val="tx1"/>
              </a:solidFill>
            </a:endParaRP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Céline GARNIER 		</a:t>
            </a:r>
            <a:r>
              <a:rPr lang="fr-FR" sz="900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 INRAE IVPC 0,10 ETP</a:t>
            </a:r>
            <a:endParaRPr lang="fr-FR" sz="900" i="1" kern="1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500" kern="1200" dirty="0"/>
          </a:p>
        </p:txBody>
      </p:sp>
      <p:sp>
        <p:nvSpPr>
          <p:cNvPr id="17" name="Forme libre 16">
            <a:extLst>
              <a:ext uri="{FF2B5EF4-FFF2-40B4-BE49-F238E27FC236}">
                <a16:creationId xmlns:a16="http://schemas.microsoft.com/office/drawing/2014/main" id="{E819CA94-B817-1067-D25F-0195283F4F79}"/>
              </a:ext>
            </a:extLst>
          </p:cNvPr>
          <p:cNvSpPr/>
          <p:nvPr/>
        </p:nvSpPr>
        <p:spPr>
          <a:xfrm>
            <a:off x="965065" y="2784657"/>
            <a:ext cx="1723427" cy="236212"/>
          </a:xfrm>
          <a:custGeom>
            <a:avLst/>
            <a:gdLst>
              <a:gd name="connsiteX0" fmla="*/ 0 w 1723427"/>
              <a:gd name="connsiteY0" fmla="*/ 0 h 236212"/>
              <a:gd name="connsiteX1" fmla="*/ 1723427 w 1723427"/>
              <a:gd name="connsiteY1" fmla="*/ 0 h 236212"/>
              <a:gd name="connsiteX2" fmla="*/ 1723427 w 1723427"/>
              <a:gd name="connsiteY2" fmla="*/ 236212 h 236212"/>
              <a:gd name="connsiteX3" fmla="*/ 0 w 1723427"/>
              <a:gd name="connsiteY3" fmla="*/ 236212 h 236212"/>
              <a:gd name="connsiteX4" fmla="*/ 0 w 1723427"/>
              <a:gd name="connsiteY4" fmla="*/ 0 h 23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3427" h="236212">
                <a:moveTo>
                  <a:pt x="0" y="0"/>
                </a:moveTo>
                <a:lnTo>
                  <a:pt x="1723427" y="0"/>
                </a:lnTo>
                <a:lnTo>
                  <a:pt x="1723427" y="236212"/>
                </a:lnTo>
                <a:lnTo>
                  <a:pt x="0" y="2362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 L’ANIMAL</a:t>
            </a:r>
          </a:p>
        </p:txBody>
      </p:sp>
      <p:sp>
        <p:nvSpPr>
          <p:cNvPr id="18" name="Forme libre 17">
            <a:extLst>
              <a:ext uri="{FF2B5EF4-FFF2-40B4-BE49-F238E27FC236}">
                <a16:creationId xmlns:a16="http://schemas.microsoft.com/office/drawing/2014/main" id="{C0C4832D-C582-F1D5-3605-34D47C029566}"/>
              </a:ext>
            </a:extLst>
          </p:cNvPr>
          <p:cNvSpPr/>
          <p:nvPr/>
        </p:nvSpPr>
        <p:spPr>
          <a:xfrm>
            <a:off x="8886952" y="2070360"/>
            <a:ext cx="3262515" cy="4720608"/>
          </a:xfrm>
          <a:custGeom>
            <a:avLst/>
            <a:gdLst>
              <a:gd name="connsiteX0" fmla="*/ 0 w 2359813"/>
              <a:gd name="connsiteY0" fmla="*/ 0 h 4093703"/>
              <a:gd name="connsiteX1" fmla="*/ 2359813 w 2359813"/>
              <a:gd name="connsiteY1" fmla="*/ 0 h 4093703"/>
              <a:gd name="connsiteX2" fmla="*/ 2359813 w 2359813"/>
              <a:gd name="connsiteY2" fmla="*/ 4093703 h 4093703"/>
              <a:gd name="connsiteX3" fmla="*/ 0 w 2359813"/>
              <a:gd name="connsiteY3" fmla="*/ 4093703 h 4093703"/>
              <a:gd name="connsiteX4" fmla="*/ 0 w 2359813"/>
              <a:gd name="connsiteY4" fmla="*/ 0 h 409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9813" h="4093703">
                <a:moveTo>
                  <a:pt x="0" y="0"/>
                </a:moveTo>
                <a:lnTo>
                  <a:pt x="2359813" y="0"/>
                </a:lnTo>
                <a:lnTo>
                  <a:pt x="2359813" y="4093703"/>
                </a:lnTo>
                <a:lnTo>
                  <a:pt x="0" y="409370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AniRA-Cytométrie</a:t>
            </a:r>
            <a:r>
              <a:rPr lang="fr-FR" sz="1100" b="1" u="sng" kern="1200" dirty="0"/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8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 ETP + </a:t>
            </a:r>
            <a:r>
              <a:rPr lang="fr-FR" sz="800" b="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0,75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Estelle DEVEVRE		IR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Sébastien DUSSURGEY 	IE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Mathieu IAMPIETRO 	CR INSERM CIRI 0,1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Aurélie VERNEY  		IE UCBL CIRI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Armelle ROISIN 		IE ENS LBMC 0,05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Véronique BARATEAU	IE Inserm CIRI 0,1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LyMIC</a:t>
            </a:r>
            <a:r>
              <a:rPr lang="fr-FR" sz="1100" b="1" u="sng" kern="1200" dirty="0">
                <a:solidFill>
                  <a:schemeClr val="tx1"/>
                </a:solidFill>
              </a:rPr>
              <a:t>-PLATIM</a:t>
            </a:r>
            <a:r>
              <a:rPr lang="fr-FR" sz="1100" b="1" u="sng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(3,85 ETP + </a:t>
            </a: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Jacques BROCARD 	IR Inserm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Elodie CHATRE		IE ENSL </a:t>
            </a:r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1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 ETP 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Ema</a:t>
            </a:r>
            <a:r>
              <a:rPr lang="fr-FR" sz="900" kern="1200" dirty="0">
                <a:solidFill>
                  <a:schemeClr val="tx1"/>
                </a:solidFill>
              </a:rPr>
              <a:t> CARACAS 		CR ENSL 0,85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Jean-Luc DUTEYRAT 	AI CNRS 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 err="1">
                <a:solidFill>
                  <a:schemeClr val="tx1"/>
                </a:solidFill>
              </a:rPr>
              <a:t>Simoné</a:t>
            </a:r>
            <a:r>
              <a:rPr lang="fr-FR" sz="900" i="1" kern="1200" dirty="0">
                <a:solidFill>
                  <a:schemeClr val="tx1"/>
                </a:solidFill>
              </a:rPr>
              <a:t> BOVIO 		IE ENSL RDP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Mathilde BOUCHET 	IE CNRS  IGFL 0,2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AniRA-ImmOs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(1,5 ETP + </a:t>
            </a:r>
            <a:r>
              <a:rPr lang="fr-FR" sz="800" i="1" kern="1200" dirty="0">
                <a:solidFill>
                  <a:schemeClr val="tx1"/>
                </a:solidFill>
              </a:rPr>
              <a:t>0,5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Sophia DJEBALI 		IR Inserm CIRI 0,5 ETP (Resp.)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Laurence CANAPLE 	IRHC CNRS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Clara PONCET		IE CNRS CDD 1 ETP </a:t>
            </a:r>
            <a:endParaRPr lang="fr-FR" sz="9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100" b="1" u="sng" kern="1200" dirty="0">
                <a:solidFill>
                  <a:schemeClr val="tx1"/>
                </a:solidFill>
              </a:rPr>
              <a:t>3D BIO</a:t>
            </a:r>
            <a:endParaRPr lang="fr-FR" sz="11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(0,6 ETP mutualisé)</a:t>
            </a:r>
            <a:endParaRPr lang="fr-FR" sz="800" b="1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Nicolas AZNAR 		CRCN CNRS LBTI 0,1 ETP (Resp.)</a:t>
            </a: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Laeticia GEROSSIER 	</a:t>
            </a:r>
            <a:r>
              <a:rPr lang="fr-FR" sz="9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 </a:t>
            </a:r>
            <a:r>
              <a:rPr lang="fr-FR" sz="9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CRNS LBTI, 0,5 ETP </a:t>
            </a:r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E11D77E4-7C8C-81A1-D369-6A74DFE275AE}"/>
              </a:ext>
            </a:extLst>
          </p:cNvPr>
          <p:cNvSpPr/>
          <p:nvPr/>
        </p:nvSpPr>
        <p:spPr>
          <a:xfrm>
            <a:off x="9619873" y="1779144"/>
            <a:ext cx="2023945" cy="235238"/>
          </a:xfrm>
          <a:custGeom>
            <a:avLst/>
            <a:gdLst>
              <a:gd name="connsiteX0" fmla="*/ 0 w 1696027"/>
              <a:gd name="connsiteY0" fmla="*/ 0 h 247801"/>
              <a:gd name="connsiteX1" fmla="*/ 1696027 w 1696027"/>
              <a:gd name="connsiteY1" fmla="*/ 0 h 247801"/>
              <a:gd name="connsiteX2" fmla="*/ 1696027 w 1696027"/>
              <a:gd name="connsiteY2" fmla="*/ 247801 h 247801"/>
              <a:gd name="connsiteX3" fmla="*/ 0 w 1696027"/>
              <a:gd name="connsiteY3" fmla="*/ 247801 h 247801"/>
              <a:gd name="connsiteX4" fmla="*/ 0 w 1696027"/>
              <a:gd name="connsiteY4" fmla="*/ 0 h 247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027" h="247801">
                <a:moveTo>
                  <a:pt x="0" y="0"/>
                </a:moveTo>
                <a:lnTo>
                  <a:pt x="1696027" y="0"/>
                </a:lnTo>
                <a:lnTo>
                  <a:pt x="1696027" y="247801"/>
                </a:lnTo>
                <a:lnTo>
                  <a:pt x="0" y="2478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 LA CELLULE A L’ORGANISME</a:t>
            </a:r>
          </a:p>
        </p:txBody>
      </p:sp>
      <p:sp>
        <p:nvSpPr>
          <p:cNvPr id="20" name="Forme libre 19">
            <a:extLst>
              <a:ext uri="{FF2B5EF4-FFF2-40B4-BE49-F238E27FC236}">
                <a16:creationId xmlns:a16="http://schemas.microsoft.com/office/drawing/2014/main" id="{27FD3852-8773-6009-66E3-B6583C5884C3}"/>
              </a:ext>
            </a:extLst>
          </p:cNvPr>
          <p:cNvSpPr/>
          <p:nvPr/>
        </p:nvSpPr>
        <p:spPr>
          <a:xfrm>
            <a:off x="6454065" y="3069545"/>
            <a:ext cx="2328428" cy="1875072"/>
          </a:xfrm>
          <a:custGeom>
            <a:avLst/>
            <a:gdLst>
              <a:gd name="connsiteX0" fmla="*/ 0 w 1893009"/>
              <a:gd name="connsiteY0" fmla="*/ 0 h 2240516"/>
              <a:gd name="connsiteX1" fmla="*/ 1893009 w 1893009"/>
              <a:gd name="connsiteY1" fmla="*/ 0 h 2240516"/>
              <a:gd name="connsiteX2" fmla="*/ 1893009 w 1893009"/>
              <a:gd name="connsiteY2" fmla="*/ 2240516 h 2240516"/>
              <a:gd name="connsiteX3" fmla="*/ 0 w 1893009"/>
              <a:gd name="connsiteY3" fmla="*/ 2240516 h 2240516"/>
              <a:gd name="connsiteX4" fmla="*/ 0 w 1893009"/>
              <a:gd name="connsiteY4" fmla="*/ 0 h 224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3009" h="2240516">
                <a:moveTo>
                  <a:pt x="0" y="0"/>
                </a:moveTo>
                <a:lnTo>
                  <a:pt x="1893009" y="0"/>
                </a:lnTo>
                <a:lnTo>
                  <a:pt x="1893009" y="2240516"/>
                </a:lnTo>
                <a:lnTo>
                  <a:pt x="0" y="22405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PSF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</a:t>
            </a:r>
            <a:r>
              <a:rPr lang="fr-FR" sz="800" kern="1200" dirty="0">
                <a:solidFill>
                  <a:schemeClr val="tx1"/>
                </a:solidFill>
              </a:rPr>
              <a:t>3,6 ETP </a:t>
            </a:r>
            <a:r>
              <a:rPr lang="fr-FR" sz="800" i="1" kern="1200" dirty="0">
                <a:solidFill>
                  <a:schemeClr val="tx1"/>
                </a:solidFill>
              </a:rPr>
              <a:t>+ 0,7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Virginie GUEGUEN-CHAIGNON IRHC CNRS     </a:t>
            </a:r>
            <a:r>
              <a:rPr lang="fr-FR" sz="900" b="1" dirty="0">
                <a:solidFill>
                  <a:schemeClr val="tx1"/>
                </a:solidFill>
              </a:rPr>
              <a:t>0,8 </a:t>
            </a:r>
            <a:r>
              <a:rPr lang="fr-FR" sz="900" b="1" kern="1200" dirty="0">
                <a:solidFill>
                  <a:schemeClr val="tx1"/>
                </a:solidFill>
              </a:rPr>
              <a:t>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Frédéric DELOLME IEHC CNRS 1 ETP 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Eric</a:t>
            </a:r>
            <a:r>
              <a:rPr lang="fr-FR" sz="900" kern="1200" dirty="0">
                <a:solidFill>
                  <a:schemeClr val="tx1"/>
                </a:solidFill>
              </a:rPr>
              <a:t> DIESIS 	</a:t>
            </a:r>
            <a:r>
              <a:rPr lang="fr-FR" sz="900" dirty="0">
                <a:solidFill>
                  <a:schemeClr val="tx1"/>
                </a:solidFill>
              </a:rPr>
              <a:t>    </a:t>
            </a:r>
            <a:r>
              <a:rPr lang="fr-FR" sz="900" kern="1200" dirty="0">
                <a:solidFill>
                  <a:schemeClr val="tx1"/>
                </a:solidFill>
              </a:rPr>
              <a:t>AI CNRS 1 ETP 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endParaRPr lang="fr-FR" sz="900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Adeline PAGE</a:t>
            </a:r>
            <a:r>
              <a:rPr lang="fr-FR" sz="900" dirty="0">
                <a:solidFill>
                  <a:schemeClr val="tx1"/>
                </a:solidFill>
              </a:rPr>
              <a:t>	    </a:t>
            </a:r>
            <a:r>
              <a:rPr lang="fr-FR" sz="900" kern="1200" dirty="0">
                <a:solidFill>
                  <a:schemeClr val="tx1"/>
                </a:solidFill>
              </a:rPr>
              <a:t>IR CNRS 0,8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Marine BLANC	    IE CNRS MMSB 0,3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Cécile HILPERT </a:t>
            </a:r>
            <a:r>
              <a:rPr lang="fr-FR" sz="900" i="1" dirty="0">
                <a:solidFill>
                  <a:schemeClr val="tx1"/>
                </a:solidFill>
              </a:rPr>
              <a:t>	    </a:t>
            </a:r>
            <a:r>
              <a:rPr lang="fr-FR" sz="900" i="1" kern="1200" dirty="0">
                <a:solidFill>
                  <a:schemeClr val="tx1"/>
                </a:solidFill>
              </a:rPr>
              <a:t>IE CNRS MMSB 0,4 ETP</a:t>
            </a:r>
            <a:endParaRPr lang="fr-FR" sz="1050" i="1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i="1" kern="1200" dirty="0">
              <a:solidFill>
                <a:schemeClr val="tx1"/>
              </a:solidFill>
            </a:endParaRPr>
          </a:p>
        </p:txBody>
      </p:sp>
      <p:sp>
        <p:nvSpPr>
          <p:cNvPr id="21" name="Forme libre 20">
            <a:extLst>
              <a:ext uri="{FF2B5EF4-FFF2-40B4-BE49-F238E27FC236}">
                <a16:creationId xmlns:a16="http://schemas.microsoft.com/office/drawing/2014/main" id="{86E8A808-B2A6-1363-7C43-9C6546A6B2A0}"/>
              </a:ext>
            </a:extLst>
          </p:cNvPr>
          <p:cNvSpPr/>
          <p:nvPr/>
        </p:nvSpPr>
        <p:spPr>
          <a:xfrm>
            <a:off x="6590652" y="2784657"/>
            <a:ext cx="1830259" cy="235238"/>
          </a:xfrm>
          <a:custGeom>
            <a:avLst/>
            <a:gdLst>
              <a:gd name="connsiteX0" fmla="*/ 0 w 1830259"/>
              <a:gd name="connsiteY0" fmla="*/ 0 h 198826"/>
              <a:gd name="connsiteX1" fmla="*/ 1830259 w 1830259"/>
              <a:gd name="connsiteY1" fmla="*/ 0 h 198826"/>
              <a:gd name="connsiteX2" fmla="*/ 1830259 w 1830259"/>
              <a:gd name="connsiteY2" fmla="*/ 198826 h 198826"/>
              <a:gd name="connsiteX3" fmla="*/ 0 w 1830259"/>
              <a:gd name="connsiteY3" fmla="*/ 198826 h 198826"/>
              <a:gd name="connsiteX4" fmla="*/ 0 w 1830259"/>
              <a:gd name="connsiteY4" fmla="*/ 0 h 19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259" h="198826">
                <a:moveTo>
                  <a:pt x="0" y="0"/>
                </a:moveTo>
                <a:lnTo>
                  <a:pt x="1830259" y="0"/>
                </a:lnTo>
                <a:lnTo>
                  <a:pt x="1830259" y="198826"/>
                </a:lnTo>
                <a:lnTo>
                  <a:pt x="0" y="1988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DES PROTEINES</a:t>
            </a:r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EFE201AA-6ABE-BAAE-8802-296DA9BBBC45}"/>
              </a:ext>
            </a:extLst>
          </p:cNvPr>
          <p:cNvSpPr/>
          <p:nvPr/>
        </p:nvSpPr>
        <p:spPr>
          <a:xfrm>
            <a:off x="3292721" y="3069545"/>
            <a:ext cx="3058957" cy="3751015"/>
          </a:xfrm>
          <a:custGeom>
            <a:avLst/>
            <a:gdLst>
              <a:gd name="connsiteX0" fmla="*/ 0 w 2411206"/>
              <a:gd name="connsiteY0" fmla="*/ 0 h 3751015"/>
              <a:gd name="connsiteX1" fmla="*/ 2411206 w 2411206"/>
              <a:gd name="connsiteY1" fmla="*/ 0 h 3751015"/>
              <a:gd name="connsiteX2" fmla="*/ 2411206 w 2411206"/>
              <a:gd name="connsiteY2" fmla="*/ 3751015 h 3751015"/>
              <a:gd name="connsiteX3" fmla="*/ 0 w 2411206"/>
              <a:gd name="connsiteY3" fmla="*/ 3751015 h 3751015"/>
              <a:gd name="connsiteX4" fmla="*/ 0 w 2411206"/>
              <a:gd name="connsiteY4" fmla="*/ 0 h 375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1206" h="3751015">
                <a:moveTo>
                  <a:pt x="0" y="0"/>
                </a:moveTo>
                <a:lnTo>
                  <a:pt x="2411206" y="0"/>
                </a:lnTo>
                <a:lnTo>
                  <a:pt x="2411206" y="3751015"/>
                </a:lnTo>
                <a:lnTo>
                  <a:pt x="0" y="375101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66725"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-Analyses Génétique et Cellulaire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0,45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Bariza BLANQUIER	IEHC Inserm 1 ETP (Co-Resp.)</a:t>
            </a:r>
            <a:endParaRPr lang="fr-FR" sz="800" b="1" u="sng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</a:rPr>
              <a:t>Sophie RECHER 		IE ENSL</a:t>
            </a:r>
            <a:r>
              <a:rPr lang="fr-FR" sz="800" b="1" dirty="0">
                <a:solidFill>
                  <a:schemeClr val="tx1"/>
                </a:solidFill>
              </a:rPr>
              <a:t> </a:t>
            </a:r>
            <a:r>
              <a:rPr lang="fr-FR" sz="800" b="1" kern="1200" dirty="0">
                <a:solidFill>
                  <a:schemeClr val="tx1"/>
                </a:solidFill>
              </a:rPr>
              <a:t>1 ETP </a:t>
            </a: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(Co-Responsable)</a:t>
            </a:r>
            <a:endParaRPr lang="fr-FR" sz="800" b="1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225425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Myriam PRUDENT 	TCN ENSL 0,1 ETP</a:t>
            </a:r>
            <a:endParaRPr lang="fr-FR" sz="800" kern="1200" dirty="0">
              <a:solidFill>
                <a:schemeClr val="tx1"/>
              </a:solidFill>
            </a:endParaRP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kern="1200" dirty="0">
                <a:solidFill>
                  <a:schemeClr val="tx1"/>
                </a:solidFill>
              </a:rPr>
              <a:t>Stéphanie </a:t>
            </a:r>
            <a:r>
              <a:rPr lang="fr-FR" sz="800" i="1" dirty="0">
                <a:solidFill>
                  <a:schemeClr val="tx1"/>
                </a:solidFill>
              </a:rPr>
              <a:t>DENIS</a:t>
            </a:r>
            <a:r>
              <a:rPr lang="fr-FR" sz="800" i="1" kern="1200" dirty="0">
                <a:solidFill>
                  <a:schemeClr val="tx1"/>
                </a:solidFill>
              </a:rPr>
              <a:t>		IE CNRS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kern="1200" dirty="0">
                <a:solidFill>
                  <a:schemeClr val="tx1"/>
                </a:solidFill>
              </a:rPr>
              <a:t>Pierre </a:t>
            </a:r>
            <a:r>
              <a:rPr lang="fr-FR" sz="800" i="1" dirty="0">
                <a:solidFill>
                  <a:schemeClr val="tx1"/>
                </a:solidFill>
              </a:rPr>
              <a:t>CHAMBRIER</a:t>
            </a:r>
            <a:r>
              <a:rPr lang="fr-FR" sz="800" i="1" kern="1200" dirty="0">
                <a:solidFill>
                  <a:schemeClr val="tx1"/>
                </a:solidFill>
              </a:rPr>
              <a:t>	AI INRAE RDP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Cyrille MATHIEU </a:t>
            </a:r>
            <a:r>
              <a:rPr lang="fr-FR" sz="800" i="1" kern="1200" dirty="0">
                <a:solidFill>
                  <a:schemeClr val="tx1"/>
                </a:solidFill>
              </a:rPr>
              <a:t>		CR INSERM CIRI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Xuan NGUYEN </a:t>
            </a:r>
            <a:r>
              <a:rPr lang="fr-FR" sz="800" i="1" kern="1200" dirty="0">
                <a:solidFill>
                  <a:schemeClr val="tx1"/>
                </a:solidFill>
              </a:rPr>
              <a:t>		IE ENSL CIRI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Marielle PASDELOUP  </a:t>
            </a:r>
            <a:r>
              <a:rPr lang="fr-FR" sz="800" i="1" kern="1200" dirty="0">
                <a:solidFill>
                  <a:schemeClr val="tx1"/>
                </a:solidFill>
              </a:rPr>
              <a:t>	IE CNRS LBTI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Sandrine VADON-LEGOFF  	</a:t>
            </a:r>
            <a:r>
              <a:rPr lang="fr-FR" sz="800" i="1" kern="1200" dirty="0">
                <a:solidFill>
                  <a:schemeClr val="tx1"/>
                </a:solidFill>
              </a:rPr>
              <a:t>CR CNRS LBTI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Didier DECIMO  </a:t>
            </a:r>
            <a:r>
              <a:rPr lang="fr-FR" sz="800" i="1" kern="1200" dirty="0">
                <a:solidFill>
                  <a:schemeClr val="tx1"/>
                </a:solidFill>
              </a:rPr>
              <a:t>		IR Inserm CIRI 0,10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Anne-Laure MATHIEU        	IR Inserm CIRI 0,05 ETP</a:t>
            </a:r>
            <a:endParaRPr lang="fr-FR" sz="800" i="1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AniRA-Vectorologie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0,8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Caroline COSTA-FEJOZ 	IE Inserm CIRI 0,8 ETP (Resp.)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Gisèle LATIL-FROMENT 	TCE Inserm 1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Aurélie THIBAUT 	AI CNRS 0,6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Capucine BOURGEOIS 	Apprentie Inserm 1 ETP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1" u="sng" kern="1200" dirty="0">
                <a:solidFill>
                  <a:schemeClr val="tx1"/>
                </a:solidFill>
              </a:rPr>
              <a:t>Irradiateur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</a:t>
            </a:r>
            <a:r>
              <a:rPr lang="fr-FR" sz="8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0,2 ETP mutualisé</a:t>
            </a: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</a:rPr>
              <a:t>Fabrice MURE IR Inserm CIRI 0,2 ETP (Responsable) </a:t>
            </a:r>
            <a:r>
              <a:rPr lang="fr-FR" sz="900" b="0" i="1" u="sng" kern="1200" dirty="0">
                <a:solidFill>
                  <a:schemeClr val="tx1"/>
                </a:solidFill>
              </a:rPr>
              <a:t>(CPR)</a:t>
            </a:r>
          </a:p>
        </p:txBody>
      </p:sp>
      <p:sp>
        <p:nvSpPr>
          <p:cNvPr id="23" name="Forme libre 22">
            <a:extLst>
              <a:ext uri="{FF2B5EF4-FFF2-40B4-BE49-F238E27FC236}">
                <a16:creationId xmlns:a16="http://schemas.microsoft.com/office/drawing/2014/main" id="{00C209E2-DA5E-42DA-C812-9A4C98387C4B}"/>
              </a:ext>
            </a:extLst>
          </p:cNvPr>
          <p:cNvSpPr/>
          <p:nvPr/>
        </p:nvSpPr>
        <p:spPr>
          <a:xfrm>
            <a:off x="3425911" y="2784657"/>
            <a:ext cx="2897652" cy="235238"/>
          </a:xfrm>
          <a:custGeom>
            <a:avLst/>
            <a:gdLst>
              <a:gd name="connsiteX0" fmla="*/ 0 w 1724256"/>
              <a:gd name="connsiteY0" fmla="*/ 0 h 363523"/>
              <a:gd name="connsiteX1" fmla="*/ 1724256 w 1724256"/>
              <a:gd name="connsiteY1" fmla="*/ 0 h 363523"/>
              <a:gd name="connsiteX2" fmla="*/ 1724256 w 1724256"/>
              <a:gd name="connsiteY2" fmla="*/ 363523 h 363523"/>
              <a:gd name="connsiteX3" fmla="*/ 0 w 1724256"/>
              <a:gd name="connsiteY3" fmla="*/ 363523 h 363523"/>
              <a:gd name="connsiteX4" fmla="*/ 0 w 1724256"/>
              <a:gd name="connsiteY4" fmla="*/ 0 h 36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4256" h="363523">
                <a:moveTo>
                  <a:pt x="0" y="0"/>
                </a:moveTo>
                <a:lnTo>
                  <a:pt x="1724256" y="0"/>
                </a:lnTo>
                <a:lnTo>
                  <a:pt x="1724256" y="363523"/>
                </a:lnTo>
                <a:lnTo>
                  <a:pt x="0" y="3635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TECHNOLOGIES CELLULAIRES ET GENETIQUES</a:t>
            </a:r>
          </a:p>
        </p:txBody>
      </p:sp>
      <p:sp>
        <p:nvSpPr>
          <p:cNvPr id="28" name="Forme libre 27">
            <a:extLst>
              <a:ext uri="{FF2B5EF4-FFF2-40B4-BE49-F238E27FC236}">
                <a16:creationId xmlns:a16="http://schemas.microsoft.com/office/drawing/2014/main" id="{398B4D69-49CB-96C6-5BB7-0532371F8A5E}"/>
              </a:ext>
            </a:extLst>
          </p:cNvPr>
          <p:cNvSpPr/>
          <p:nvPr/>
        </p:nvSpPr>
        <p:spPr>
          <a:xfrm>
            <a:off x="8983883" y="438673"/>
            <a:ext cx="3142987" cy="1036411"/>
          </a:xfrm>
          <a:custGeom>
            <a:avLst/>
            <a:gdLst>
              <a:gd name="connsiteX0" fmla="*/ 0 w 2882674"/>
              <a:gd name="connsiteY0" fmla="*/ 0 h 1036411"/>
              <a:gd name="connsiteX1" fmla="*/ 2882674 w 2882674"/>
              <a:gd name="connsiteY1" fmla="*/ 0 h 1036411"/>
              <a:gd name="connsiteX2" fmla="*/ 2882674 w 2882674"/>
              <a:gd name="connsiteY2" fmla="*/ 1036411 h 1036411"/>
              <a:gd name="connsiteX3" fmla="*/ 0 w 2882674"/>
              <a:gd name="connsiteY3" fmla="*/ 1036411 h 1036411"/>
              <a:gd name="connsiteX4" fmla="*/ 0 w 2882674"/>
              <a:gd name="connsiteY4" fmla="*/ 0 h 103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674" h="1036411">
                <a:moveTo>
                  <a:pt x="0" y="0"/>
                </a:moveTo>
                <a:lnTo>
                  <a:pt x="2882674" y="0"/>
                </a:lnTo>
                <a:lnTo>
                  <a:pt x="2882674" y="1036411"/>
                </a:lnTo>
                <a:lnTo>
                  <a:pt x="0" y="103641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PBES      	</a:t>
            </a:r>
            <a:r>
              <a:rPr lang="fr-FR" sz="900" i="1" kern="1200" dirty="0">
                <a:solidFill>
                  <a:schemeClr val="tx1"/>
                </a:solidFill>
              </a:rPr>
              <a:t>Antoine MARCAIS, CR Inserm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                            Emilie BOURDONNAY, MCF UCBL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dirty="0" err="1">
                <a:solidFill>
                  <a:schemeClr val="tx1"/>
                </a:solidFill>
              </a:rPr>
              <a:t>C</a:t>
            </a:r>
            <a:r>
              <a:rPr lang="fr-FR" sz="900" b="1" kern="1200" dirty="0" err="1">
                <a:solidFill>
                  <a:schemeClr val="tx1"/>
                </a:solidFill>
              </a:rPr>
              <a:t>ytométrie</a:t>
            </a:r>
            <a:r>
              <a:rPr lang="fr-FR" sz="900" b="1" kern="1200" dirty="0">
                <a:solidFill>
                  <a:schemeClr val="tx1"/>
                </a:solidFill>
              </a:rPr>
              <a:t>  	</a:t>
            </a:r>
            <a:r>
              <a:rPr lang="fr-FR" sz="900" i="1" kern="1200" dirty="0">
                <a:solidFill>
                  <a:schemeClr val="tx1"/>
                </a:solidFill>
              </a:rPr>
              <a:t>Nicolas PERSONNIC, CR CNRS CIRI,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PSF</a:t>
            </a:r>
            <a:r>
              <a:rPr lang="fr-FR" sz="900" kern="1200" dirty="0">
                <a:solidFill>
                  <a:schemeClr val="tx1"/>
                </a:solidFill>
              </a:rPr>
              <a:t>                 	</a:t>
            </a:r>
            <a:r>
              <a:rPr lang="fr-FR" sz="900" i="1" kern="1200" dirty="0">
                <a:solidFill>
                  <a:schemeClr val="tx1"/>
                </a:solidFill>
              </a:rPr>
              <a:t>Cédric ORELLE, DR CNRS MMSB,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PLATIM</a:t>
            </a:r>
            <a:r>
              <a:rPr lang="fr-FR" sz="900" kern="1200" dirty="0">
                <a:solidFill>
                  <a:schemeClr val="tx1"/>
                </a:solidFill>
              </a:rPr>
              <a:t>            	</a:t>
            </a:r>
            <a:r>
              <a:rPr lang="fr-FR" sz="900" i="1" kern="1200" dirty="0" err="1">
                <a:solidFill>
                  <a:schemeClr val="tx1"/>
                </a:solidFill>
              </a:rPr>
              <a:t>Teva</a:t>
            </a:r>
            <a:r>
              <a:rPr lang="fr-FR" sz="900" i="1" kern="1200" dirty="0">
                <a:solidFill>
                  <a:schemeClr val="tx1"/>
                </a:solidFill>
              </a:rPr>
              <a:t> VERNOUX, DR CNRS RDP, 0,05 ETP</a:t>
            </a:r>
          </a:p>
        </p:txBody>
      </p:sp>
      <p:sp>
        <p:nvSpPr>
          <p:cNvPr id="29" name="Forme libre 28">
            <a:extLst>
              <a:ext uri="{FF2B5EF4-FFF2-40B4-BE49-F238E27FC236}">
                <a16:creationId xmlns:a16="http://schemas.microsoft.com/office/drawing/2014/main" id="{E46BB5E7-DCF6-717D-C132-86585028DED9}"/>
              </a:ext>
            </a:extLst>
          </p:cNvPr>
          <p:cNvSpPr/>
          <p:nvPr/>
        </p:nvSpPr>
        <p:spPr>
          <a:xfrm>
            <a:off x="9647261" y="108147"/>
            <a:ext cx="1623404" cy="265224"/>
          </a:xfrm>
          <a:custGeom>
            <a:avLst/>
            <a:gdLst>
              <a:gd name="connsiteX0" fmla="*/ 0 w 1393420"/>
              <a:gd name="connsiteY0" fmla="*/ 0 h 134693"/>
              <a:gd name="connsiteX1" fmla="*/ 1393420 w 1393420"/>
              <a:gd name="connsiteY1" fmla="*/ 0 h 134693"/>
              <a:gd name="connsiteX2" fmla="*/ 1393420 w 1393420"/>
              <a:gd name="connsiteY2" fmla="*/ 134693 h 134693"/>
              <a:gd name="connsiteX3" fmla="*/ 0 w 1393420"/>
              <a:gd name="connsiteY3" fmla="*/ 134693 h 134693"/>
              <a:gd name="connsiteX4" fmla="*/ 0 w 1393420"/>
              <a:gd name="connsiteY4" fmla="*/ 0 h 13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420" h="134693">
                <a:moveTo>
                  <a:pt x="0" y="0"/>
                </a:moveTo>
                <a:lnTo>
                  <a:pt x="1393420" y="0"/>
                </a:lnTo>
                <a:lnTo>
                  <a:pt x="1393420" y="134693"/>
                </a:lnTo>
                <a:lnTo>
                  <a:pt x="0" y="1346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DELEGUES SCIENTIFIQUES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A662824-72A1-40D1-B693-4D7190211CD7}"/>
              </a:ext>
            </a:extLst>
          </p:cNvPr>
          <p:cNvSpPr txBox="1"/>
          <p:nvPr/>
        </p:nvSpPr>
        <p:spPr>
          <a:xfrm>
            <a:off x="65127" y="851062"/>
            <a:ext cx="13651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Organigramme UAR3444/US8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Janvier 2026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9A47575-490B-4B51-A17F-195F230B9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01"/>
            <a:ext cx="2197994" cy="759853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FB8F09C7-D2C9-14D3-0F58-C8CDFA974073}"/>
              </a:ext>
            </a:extLst>
          </p:cNvPr>
          <p:cNvSpPr/>
          <p:nvPr/>
        </p:nvSpPr>
        <p:spPr>
          <a:xfrm>
            <a:off x="2008908" y="827477"/>
            <a:ext cx="3842763" cy="1361541"/>
          </a:xfrm>
          <a:prstGeom prst="rect">
            <a:avLst/>
          </a:prstGeom>
          <a:solidFill>
            <a:srgbClr val="9933FF">
              <a:alpha val="1456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Forme libre 38">
            <a:extLst>
              <a:ext uri="{FF2B5EF4-FFF2-40B4-BE49-F238E27FC236}">
                <a16:creationId xmlns:a16="http://schemas.microsoft.com/office/drawing/2014/main" id="{6212BD60-AC45-42BD-C2DC-2EC8386F71EC}"/>
              </a:ext>
            </a:extLst>
          </p:cNvPr>
          <p:cNvSpPr/>
          <p:nvPr/>
        </p:nvSpPr>
        <p:spPr>
          <a:xfrm>
            <a:off x="3875203" y="1203231"/>
            <a:ext cx="1684826" cy="306584"/>
          </a:xfrm>
          <a:custGeom>
            <a:avLst/>
            <a:gdLst>
              <a:gd name="connsiteX0" fmla="*/ 0 w 1684826"/>
              <a:gd name="connsiteY0" fmla="*/ 0 h 231439"/>
              <a:gd name="connsiteX1" fmla="*/ 1684826 w 1684826"/>
              <a:gd name="connsiteY1" fmla="*/ 0 h 231439"/>
              <a:gd name="connsiteX2" fmla="*/ 1684826 w 1684826"/>
              <a:gd name="connsiteY2" fmla="*/ 231439 h 231439"/>
              <a:gd name="connsiteX3" fmla="*/ 0 w 1684826"/>
              <a:gd name="connsiteY3" fmla="*/ 231439 h 231439"/>
              <a:gd name="connsiteX4" fmla="*/ 0 w 1684826"/>
              <a:gd name="connsiteY4" fmla="*/ 0 h 23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4826" h="231439">
                <a:moveTo>
                  <a:pt x="0" y="0"/>
                </a:moveTo>
                <a:lnTo>
                  <a:pt x="1684826" y="0"/>
                </a:lnTo>
                <a:lnTo>
                  <a:pt x="1684826" y="231439"/>
                </a:lnTo>
                <a:lnTo>
                  <a:pt x="0" y="2314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Administration finances et communication</a:t>
            </a:r>
          </a:p>
        </p:txBody>
      </p:sp>
      <p:sp>
        <p:nvSpPr>
          <p:cNvPr id="40" name="Forme libre 39">
            <a:extLst>
              <a:ext uri="{FF2B5EF4-FFF2-40B4-BE49-F238E27FC236}">
                <a16:creationId xmlns:a16="http://schemas.microsoft.com/office/drawing/2014/main" id="{16381BA6-6712-9104-7F10-727D834F5ABB}"/>
              </a:ext>
            </a:extLst>
          </p:cNvPr>
          <p:cNvSpPr/>
          <p:nvPr/>
        </p:nvSpPr>
        <p:spPr>
          <a:xfrm>
            <a:off x="2458200" y="1218738"/>
            <a:ext cx="967711" cy="256346"/>
          </a:xfrm>
          <a:custGeom>
            <a:avLst/>
            <a:gdLst>
              <a:gd name="connsiteX0" fmla="*/ 0 w 967711"/>
              <a:gd name="connsiteY0" fmla="*/ 0 h 225740"/>
              <a:gd name="connsiteX1" fmla="*/ 967711 w 967711"/>
              <a:gd name="connsiteY1" fmla="*/ 0 h 225740"/>
              <a:gd name="connsiteX2" fmla="*/ 967711 w 967711"/>
              <a:gd name="connsiteY2" fmla="*/ 225740 h 225740"/>
              <a:gd name="connsiteX3" fmla="*/ 0 w 967711"/>
              <a:gd name="connsiteY3" fmla="*/ 225740 h 225740"/>
              <a:gd name="connsiteX4" fmla="*/ 0 w 967711"/>
              <a:gd name="connsiteY4" fmla="*/ 0 h 22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711" h="225740">
                <a:moveTo>
                  <a:pt x="0" y="0"/>
                </a:moveTo>
                <a:lnTo>
                  <a:pt x="967711" y="0"/>
                </a:lnTo>
                <a:lnTo>
                  <a:pt x="967711" y="225740"/>
                </a:lnTo>
                <a:lnTo>
                  <a:pt x="0" y="22574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SMQ</a:t>
            </a: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E0DAB2BD-60DC-A0A3-71E0-A2EC2F223D16}"/>
              </a:ext>
            </a:extLst>
          </p:cNvPr>
          <p:cNvCxnSpPr>
            <a:stCxn id="41" idx="3"/>
          </p:cNvCxnSpPr>
          <p:nvPr/>
        </p:nvCxnSpPr>
        <p:spPr>
          <a:xfrm>
            <a:off x="5851671" y="1508248"/>
            <a:ext cx="759979" cy="1567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F67C7455-46F5-C6C8-8209-0DDD1C445F01}"/>
              </a:ext>
            </a:extLst>
          </p:cNvPr>
          <p:cNvCxnSpPr>
            <a:cxnSpLocks/>
          </p:cNvCxnSpPr>
          <p:nvPr/>
        </p:nvCxnSpPr>
        <p:spPr>
          <a:xfrm>
            <a:off x="8641922" y="851062"/>
            <a:ext cx="360468" cy="0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2B1B2B6-682D-CA81-6B2D-838174CC9EE7}"/>
              </a:ext>
            </a:extLst>
          </p:cNvPr>
          <p:cNvCxnSpPr>
            <a:cxnSpLocks/>
          </p:cNvCxnSpPr>
          <p:nvPr/>
        </p:nvCxnSpPr>
        <p:spPr>
          <a:xfrm>
            <a:off x="6610057" y="1139436"/>
            <a:ext cx="0" cy="137449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6A8E180A-37F5-1689-79B9-565B945F267F}"/>
              </a:ext>
            </a:extLst>
          </p:cNvPr>
          <p:cNvCxnSpPr>
            <a:cxnSpLocks/>
          </p:cNvCxnSpPr>
          <p:nvPr/>
        </p:nvCxnSpPr>
        <p:spPr>
          <a:xfrm>
            <a:off x="1829882" y="2500264"/>
            <a:ext cx="7057070" cy="2078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79A4C9A4-C0D9-AE7F-05E8-D8BCEEDD6135}"/>
              </a:ext>
            </a:extLst>
          </p:cNvPr>
          <p:cNvCxnSpPr>
            <a:cxnSpLocks/>
          </p:cNvCxnSpPr>
          <p:nvPr/>
        </p:nvCxnSpPr>
        <p:spPr>
          <a:xfrm>
            <a:off x="7505781" y="2521052"/>
            <a:ext cx="0" cy="263605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FAFC25BF-6F7F-3F4F-38F1-F1D97808B6E3}"/>
              </a:ext>
            </a:extLst>
          </p:cNvPr>
          <p:cNvCxnSpPr>
            <a:cxnSpLocks/>
          </p:cNvCxnSpPr>
          <p:nvPr/>
        </p:nvCxnSpPr>
        <p:spPr>
          <a:xfrm>
            <a:off x="1826778" y="2500264"/>
            <a:ext cx="3104" cy="284393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1CE43C05-8349-B627-18A7-CC90A15976B3}"/>
              </a:ext>
            </a:extLst>
          </p:cNvPr>
          <p:cNvCxnSpPr>
            <a:cxnSpLocks/>
          </p:cNvCxnSpPr>
          <p:nvPr/>
        </p:nvCxnSpPr>
        <p:spPr>
          <a:xfrm>
            <a:off x="4826757" y="2500263"/>
            <a:ext cx="0" cy="284394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e libre 23">
            <a:extLst>
              <a:ext uri="{FF2B5EF4-FFF2-40B4-BE49-F238E27FC236}">
                <a16:creationId xmlns:a16="http://schemas.microsoft.com/office/drawing/2014/main" id="{D81F047A-68A6-B052-0E08-9738D91E4F22}"/>
              </a:ext>
            </a:extLst>
          </p:cNvPr>
          <p:cNvSpPr/>
          <p:nvPr/>
        </p:nvSpPr>
        <p:spPr>
          <a:xfrm>
            <a:off x="3827502" y="1563595"/>
            <a:ext cx="1920543" cy="412933"/>
          </a:xfrm>
          <a:custGeom>
            <a:avLst/>
            <a:gdLst>
              <a:gd name="connsiteX0" fmla="*/ 0 w 1754477"/>
              <a:gd name="connsiteY0" fmla="*/ 0 h 412933"/>
              <a:gd name="connsiteX1" fmla="*/ 1754477 w 1754477"/>
              <a:gd name="connsiteY1" fmla="*/ 0 h 412933"/>
              <a:gd name="connsiteX2" fmla="*/ 1754477 w 1754477"/>
              <a:gd name="connsiteY2" fmla="*/ 412933 h 412933"/>
              <a:gd name="connsiteX3" fmla="*/ 0 w 1754477"/>
              <a:gd name="connsiteY3" fmla="*/ 412933 h 412933"/>
              <a:gd name="connsiteX4" fmla="*/ 0 w 1754477"/>
              <a:gd name="connsiteY4" fmla="*/ 0 h 412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477" h="412933">
                <a:moveTo>
                  <a:pt x="0" y="0"/>
                </a:moveTo>
                <a:lnTo>
                  <a:pt x="1754477" y="0"/>
                </a:lnTo>
                <a:lnTo>
                  <a:pt x="1754477" y="412933"/>
                </a:lnTo>
                <a:lnTo>
                  <a:pt x="0" y="41293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Elodie MOLLICA       TCS CNRS 1 ETP</a:t>
            </a:r>
          </a:p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Emilie ZITTE      TCN CDD ENSL 1 ETP</a:t>
            </a:r>
          </a:p>
        </p:txBody>
      </p:sp>
      <p:sp>
        <p:nvSpPr>
          <p:cNvPr id="26" name="Forme libre 25">
            <a:extLst>
              <a:ext uri="{FF2B5EF4-FFF2-40B4-BE49-F238E27FC236}">
                <a16:creationId xmlns:a16="http://schemas.microsoft.com/office/drawing/2014/main" id="{FA054020-E26A-9675-5378-AF06B60D7308}"/>
              </a:ext>
            </a:extLst>
          </p:cNvPr>
          <p:cNvSpPr/>
          <p:nvPr/>
        </p:nvSpPr>
        <p:spPr>
          <a:xfrm>
            <a:off x="2099897" y="1588175"/>
            <a:ext cx="1598013" cy="350795"/>
          </a:xfrm>
          <a:custGeom>
            <a:avLst/>
            <a:gdLst>
              <a:gd name="connsiteX0" fmla="*/ 0 w 1598013"/>
              <a:gd name="connsiteY0" fmla="*/ 0 h 350795"/>
              <a:gd name="connsiteX1" fmla="*/ 1598013 w 1598013"/>
              <a:gd name="connsiteY1" fmla="*/ 0 h 350795"/>
              <a:gd name="connsiteX2" fmla="*/ 1598013 w 1598013"/>
              <a:gd name="connsiteY2" fmla="*/ 350795 h 350795"/>
              <a:gd name="connsiteX3" fmla="*/ 0 w 1598013"/>
              <a:gd name="connsiteY3" fmla="*/ 350795 h 350795"/>
              <a:gd name="connsiteX4" fmla="*/ 0 w 1598013"/>
              <a:gd name="connsiteY4" fmla="*/ 0 h 35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8013" h="350795">
                <a:moveTo>
                  <a:pt x="0" y="0"/>
                </a:moveTo>
                <a:lnTo>
                  <a:pt x="1598013" y="0"/>
                </a:lnTo>
                <a:lnTo>
                  <a:pt x="1598013" y="350795"/>
                </a:lnTo>
                <a:lnTo>
                  <a:pt x="0" y="35079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Margaux PERROY IE ENSL CDD 1 ETP (Responsable)</a:t>
            </a:r>
          </a:p>
        </p:txBody>
      </p:sp>
    </p:spTree>
    <p:extLst>
      <p:ext uri="{BB962C8B-B14F-4D97-AF65-F5344CB8AC3E}">
        <p14:creationId xmlns:p14="http://schemas.microsoft.com/office/powerpoint/2010/main" val="39682733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723</Words>
  <Application>Microsoft Office PowerPoint</Application>
  <PresentationFormat>Grand écran</PresentationFormat>
  <Paragraphs>103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</dc:creator>
  <cp:lastModifiedBy>PERROY Margaux</cp:lastModifiedBy>
  <cp:revision>150</cp:revision>
  <cp:lastPrinted>2023-05-23T07:32:25Z</cp:lastPrinted>
  <dcterms:created xsi:type="dcterms:W3CDTF">2021-03-18T07:50:39Z</dcterms:created>
  <dcterms:modified xsi:type="dcterms:W3CDTF">2026-01-23T13:04:27Z</dcterms:modified>
</cp:coreProperties>
</file>