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7ECD"/>
    <a:srgbClr val="B68CE9"/>
    <a:srgbClr val="E5C8FF"/>
    <a:srgbClr val="E9B5EC"/>
    <a:srgbClr val="D7C7F0"/>
    <a:srgbClr val="9933FF"/>
    <a:srgbClr val="E7B3E7"/>
    <a:srgbClr val="FFCCFF"/>
    <a:srgbClr val="FFCC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F6E0FD-C0E5-4B9F-BFAA-07D7C71428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CF80126-6682-4C51-94B4-B8E48A4A0B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4C65E35-795A-43C5-BF8E-A84D828CA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4A24A-CA20-4427-823C-392C67C3C3B8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7C9E828-63E0-4A1D-B348-5A05B3590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1DBC58E-1C09-464F-92E2-2CA768820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2324-9CC2-4DC4-9708-40B8F451D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3702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60CC49-BAB5-49D3-ACB7-359333B82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68D52FA-FE15-499C-99D0-B3028B72C2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02A8F22-140C-4B7B-9B17-21B31FACD1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4A24A-CA20-4427-823C-392C67C3C3B8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E4C8D24-7913-40BF-B4C8-779E51446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EA701C3-22A7-470C-9FA7-7D3B9F1E6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2324-9CC2-4DC4-9708-40B8F451D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1640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EEE24DE-106B-4C9D-847C-AEFCDB27AE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7B55B88-E259-40BD-AC34-AD9E7A08DF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AB0049A-C0F3-470C-8660-D9957753C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4A24A-CA20-4427-823C-392C67C3C3B8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3C624AD-C313-470D-82FB-F26C5FC10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2CAEADD-2307-4A03-91F3-EC717F1A3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2324-9CC2-4DC4-9708-40B8F451D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4429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F8D2990-65F6-4447-8E4D-4D099A66D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B1F92C5-4457-4F23-A321-8432349B41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81EB09E-7CE1-41CA-97CC-6A8402D27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4A24A-CA20-4427-823C-392C67C3C3B8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41B3D24-F56F-498B-8606-53E853AA9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18F4A66-E9A5-45FC-BDC2-6DE84C00B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2324-9CC2-4DC4-9708-40B8F451D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7093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F88953-2C51-4DB9-B269-BBFC9C772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B30101F-A7A2-4780-B7D2-22DA39E7AE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65E3BD3-D09D-413A-B9DD-77B1D04600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4A24A-CA20-4427-823C-392C67C3C3B8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7F7FB48-78EB-48D9-B3B6-39042B528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2186CF9-98C9-493A-862D-959571654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2324-9CC2-4DC4-9708-40B8F451D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697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D4800D-14F8-4BDC-8E95-7C4406282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67253E-DC80-4E64-A6B9-5AF758FE4D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497C39B-0504-4B93-BC0E-2AD59B3375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718302E-0998-42A8-933E-FD8504EED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4A24A-CA20-4427-823C-392C67C3C3B8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590FC1C-0547-4650-84A5-EC6C08C5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C005392-D28C-4923-94E4-BD1ADF731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2324-9CC2-4DC4-9708-40B8F451D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6606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DDF6BC-2A22-4F0C-A945-8BEE3C171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0538595-FF83-4410-9252-1770BE1BEF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7EF7077-4AD8-48F3-B8F2-BFB6B9A55B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CE4C02C-9433-45D9-8269-0C44450149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37486AC-56DD-4D04-88F6-CC857AADCE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282872C-A25B-4679-A082-7ED07C935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4A24A-CA20-4427-823C-392C67C3C3B8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590A233-1075-4EEA-85C6-3447BE97C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E9DB20F-DC8A-4BDA-BE72-7CE187369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2324-9CC2-4DC4-9708-40B8F451D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7461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0206F2-1ACC-4607-AFBF-AFF4898410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86CA275-AB28-48CF-84EE-C829FC795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4A24A-CA20-4427-823C-392C67C3C3B8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AF825F6-244A-4A00-9525-B1A87C727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CD7CA86-2BF7-49DF-88D0-A66E624F9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2324-9CC2-4DC4-9708-40B8F451D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2459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54D3E6F-8481-4823-B19E-BDEF3CC0E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4A24A-CA20-4427-823C-392C67C3C3B8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F30FAD6-517F-402D-AAE5-A876585A2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C3A0986-BB02-43B8-89B0-614BCE7A1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2324-9CC2-4DC4-9708-40B8F451D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7810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C2793B-6D40-4E76-849A-3B5E61C133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23B25F3-9F93-479B-84F2-C2E5292C8A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5E48073-63F4-49CD-8823-EC7817EC65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8E0DC4F-0BB8-488A-A110-727ABC776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4A24A-CA20-4427-823C-392C67C3C3B8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ED2F74E-0603-4806-A49C-AE912D187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4C83560-334E-4A9F-9D40-C6FFCAB5F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2324-9CC2-4DC4-9708-40B8F451D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0556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4DD681-545A-4427-BFB5-BECE32340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CA330C1-9FE9-49CB-86F5-CCAEFDE05C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558D058-7B1A-4E91-987E-EB54637D30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3054E0E-5F01-4990-ABEF-973F2AA29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4A24A-CA20-4427-823C-392C67C3C3B8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D8DE308-F843-4228-A6D4-C80AA381B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A4EAE58-2CF6-48BB-9B71-BD131792D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2324-9CC2-4DC4-9708-40B8F451D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4688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4FE2D38-0AF8-4E63-9A1E-49F730D215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D388289-2886-45BA-9168-056E30062B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969850B-6833-47CF-97B4-A61F10032C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F4A24A-CA20-4427-823C-392C67C3C3B8}" type="datetimeFigureOut">
              <a:rPr lang="fr-FR" smtClean="0"/>
              <a:t>09/09/2025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525998C-E302-4CE6-83FD-74D1747C95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D7B5D5D-EE19-4658-96A4-6FC3CC94AD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782324-9CC2-4DC4-9708-40B8F451D6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9294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rme libre 13">
            <a:extLst>
              <a:ext uri="{FF2B5EF4-FFF2-40B4-BE49-F238E27FC236}">
                <a16:creationId xmlns:a16="http://schemas.microsoft.com/office/drawing/2014/main" id="{D131C3CF-B71C-C7BA-CC92-8916D6F2F189}"/>
              </a:ext>
            </a:extLst>
          </p:cNvPr>
          <p:cNvSpPr/>
          <p:nvPr/>
        </p:nvSpPr>
        <p:spPr>
          <a:xfrm>
            <a:off x="4581377" y="80582"/>
            <a:ext cx="4060545" cy="1027366"/>
          </a:xfrm>
          <a:custGeom>
            <a:avLst/>
            <a:gdLst>
              <a:gd name="connsiteX0" fmla="*/ 0 w 4060545"/>
              <a:gd name="connsiteY0" fmla="*/ 0 h 1027366"/>
              <a:gd name="connsiteX1" fmla="*/ 4060545 w 4060545"/>
              <a:gd name="connsiteY1" fmla="*/ 0 h 1027366"/>
              <a:gd name="connsiteX2" fmla="*/ 4060545 w 4060545"/>
              <a:gd name="connsiteY2" fmla="*/ 1027366 h 1027366"/>
              <a:gd name="connsiteX3" fmla="*/ 0 w 4060545"/>
              <a:gd name="connsiteY3" fmla="*/ 1027366 h 1027366"/>
              <a:gd name="connsiteX4" fmla="*/ 0 w 4060545"/>
              <a:gd name="connsiteY4" fmla="*/ 0 h 1027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60545" h="1027366">
                <a:moveTo>
                  <a:pt x="0" y="0"/>
                </a:moveTo>
                <a:lnTo>
                  <a:pt x="4060545" y="0"/>
                </a:lnTo>
                <a:lnTo>
                  <a:pt x="4060545" y="1027366"/>
                </a:lnTo>
                <a:lnTo>
                  <a:pt x="0" y="102736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B68CE9"/>
              </a:gs>
              <a:gs pos="50000">
                <a:srgbClr val="E9B5EC"/>
              </a:gs>
              <a:gs pos="100000">
                <a:srgbClr val="E5C8FF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tx1"/>
            </a:solidFill>
          </a:ln>
          <a:effectLst>
            <a:glow rad="381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350" tIns="6350" rIns="6350" bIns="28883" numCol="1" spcCol="1270" anchor="ctr" anchorCtr="0">
            <a:noAutofit/>
          </a:bodyPr>
          <a:lstStyle/>
          <a:p>
            <a:pPr marL="0" lvl="0" algn="l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000" b="1" kern="1200" dirty="0">
                <a:solidFill>
                  <a:schemeClr val="tx1"/>
                </a:solidFill>
              </a:rPr>
              <a:t>  Directeur		</a:t>
            </a:r>
            <a:r>
              <a:rPr lang="fr-FR" sz="1000" b="1" i="1" kern="1200" dirty="0">
                <a:solidFill>
                  <a:schemeClr val="tx1"/>
                </a:solidFill>
              </a:rPr>
              <a:t>Yann LEVERRIER            CRHC Inserm CIRI 0,8 ETP</a:t>
            </a:r>
          </a:p>
          <a:p>
            <a:pPr marL="0" lvl="0" algn="l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000" b="1" i="1" kern="1200" dirty="0">
                <a:solidFill>
                  <a:schemeClr val="tx1"/>
                </a:solidFill>
              </a:rPr>
              <a:t>  </a:t>
            </a:r>
            <a:r>
              <a:rPr lang="fr-FR" sz="1000" b="1" kern="1200" dirty="0">
                <a:solidFill>
                  <a:schemeClr val="tx1"/>
                </a:solidFill>
              </a:rPr>
              <a:t>Directrice adjointe</a:t>
            </a:r>
            <a:r>
              <a:rPr lang="fr-FR" sz="1000" b="1" i="1" kern="1200" dirty="0">
                <a:solidFill>
                  <a:schemeClr val="tx1"/>
                </a:solidFill>
              </a:rPr>
              <a:t>	Violaine SEE  	            Prof UCBL LBTI 0,2 ETP</a:t>
            </a:r>
          </a:p>
          <a:p>
            <a:pPr marL="0" lvl="0" algn="l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000" b="1" i="1" kern="1200" dirty="0">
                <a:solidFill>
                  <a:schemeClr val="tx1"/>
                </a:solidFill>
              </a:rPr>
              <a:t>  </a:t>
            </a:r>
            <a:r>
              <a:rPr lang="fr-FR" sz="1000" b="1" kern="1200" dirty="0">
                <a:solidFill>
                  <a:schemeClr val="tx1"/>
                </a:solidFill>
              </a:rPr>
              <a:t>Directeurs Adjoints	</a:t>
            </a:r>
            <a:r>
              <a:rPr lang="fr-FR" sz="1000" b="1" i="1" kern="1200" dirty="0">
                <a:solidFill>
                  <a:schemeClr val="tx1"/>
                </a:solidFill>
              </a:rPr>
              <a:t>Lionel BALLUT 	            MCF UCBL MMSB 0,2 ETP</a:t>
            </a:r>
          </a:p>
          <a:p>
            <a:pPr marL="0" lvl="0" algn="l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000" b="1" i="1" kern="1200" dirty="0">
                <a:solidFill>
                  <a:schemeClr val="tx1"/>
                </a:solidFill>
              </a:rPr>
              <a:t>			Olivier GANDRILLON     DR CNRS LBMC 0,1 ETP</a:t>
            </a:r>
          </a:p>
          <a:p>
            <a:pPr marL="0" lvl="0" indent="0" algn="l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1000" b="1" i="0" kern="1200" dirty="0">
                <a:solidFill>
                  <a:schemeClr val="tx1"/>
                </a:solidFill>
              </a:rPr>
              <a:t>  Secrétaire Générale 	</a:t>
            </a:r>
            <a:r>
              <a:rPr lang="fr-FR" sz="1000" b="1" kern="1200" dirty="0">
                <a:solidFill>
                  <a:schemeClr val="tx1"/>
                </a:solidFill>
              </a:rPr>
              <a:t>Anaïs JACQUIN 	            IE Inserm 1 ETP</a:t>
            </a:r>
            <a:endParaRPr lang="fr-FR" sz="1000" b="0" kern="1200" dirty="0">
              <a:solidFill>
                <a:schemeClr val="tx1"/>
              </a:solidFill>
            </a:endParaRPr>
          </a:p>
        </p:txBody>
      </p:sp>
      <p:sp>
        <p:nvSpPr>
          <p:cNvPr id="15" name="Forme libre 14">
            <a:extLst>
              <a:ext uri="{FF2B5EF4-FFF2-40B4-BE49-F238E27FC236}">
                <a16:creationId xmlns:a16="http://schemas.microsoft.com/office/drawing/2014/main" id="{384F68E2-004D-4C61-3867-3027AAD50192}"/>
              </a:ext>
            </a:extLst>
          </p:cNvPr>
          <p:cNvSpPr/>
          <p:nvPr/>
        </p:nvSpPr>
        <p:spPr>
          <a:xfrm>
            <a:off x="3697910" y="296957"/>
            <a:ext cx="820154" cy="342643"/>
          </a:xfrm>
          <a:custGeom>
            <a:avLst/>
            <a:gdLst>
              <a:gd name="connsiteX0" fmla="*/ 0 w 820154"/>
              <a:gd name="connsiteY0" fmla="*/ 0 h 137763"/>
              <a:gd name="connsiteX1" fmla="*/ 820154 w 820154"/>
              <a:gd name="connsiteY1" fmla="*/ 0 h 137763"/>
              <a:gd name="connsiteX2" fmla="*/ 820154 w 820154"/>
              <a:gd name="connsiteY2" fmla="*/ 137763 h 137763"/>
              <a:gd name="connsiteX3" fmla="*/ 0 w 820154"/>
              <a:gd name="connsiteY3" fmla="*/ 137763 h 137763"/>
              <a:gd name="connsiteX4" fmla="*/ 0 w 820154"/>
              <a:gd name="connsiteY4" fmla="*/ 0 h 137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0154" h="137763">
                <a:moveTo>
                  <a:pt x="0" y="0"/>
                </a:moveTo>
                <a:lnTo>
                  <a:pt x="820154" y="0"/>
                </a:lnTo>
                <a:lnTo>
                  <a:pt x="820154" y="137763"/>
                </a:lnTo>
                <a:lnTo>
                  <a:pt x="0" y="137763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25400">
            <a:solidFill>
              <a:srgbClr val="9933FF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7940" tIns="6985" rIns="27940" bIns="6985" numCol="1" spcCol="1270" anchor="ctr" anchorCtr="0">
            <a:noAutofit/>
          </a:bodyPr>
          <a:lstStyle/>
          <a:p>
            <a:pPr marL="0" lvl="0" indent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200" b="1" kern="1200" dirty="0"/>
              <a:t>DIRECTION</a:t>
            </a:r>
          </a:p>
        </p:txBody>
      </p:sp>
      <p:sp>
        <p:nvSpPr>
          <p:cNvPr id="16" name="Forme libre 15">
            <a:extLst>
              <a:ext uri="{FF2B5EF4-FFF2-40B4-BE49-F238E27FC236}">
                <a16:creationId xmlns:a16="http://schemas.microsoft.com/office/drawing/2014/main" id="{7126D33D-1DB3-75DE-56AF-05F23BFECC2D}"/>
              </a:ext>
            </a:extLst>
          </p:cNvPr>
          <p:cNvSpPr/>
          <p:nvPr/>
        </p:nvSpPr>
        <p:spPr>
          <a:xfrm>
            <a:off x="223284" y="3069545"/>
            <a:ext cx="2973782" cy="3605977"/>
          </a:xfrm>
          <a:custGeom>
            <a:avLst/>
            <a:gdLst>
              <a:gd name="connsiteX0" fmla="*/ 0 w 2610109"/>
              <a:gd name="connsiteY0" fmla="*/ 0 h 3605977"/>
              <a:gd name="connsiteX1" fmla="*/ 2610109 w 2610109"/>
              <a:gd name="connsiteY1" fmla="*/ 0 h 3605977"/>
              <a:gd name="connsiteX2" fmla="*/ 2610109 w 2610109"/>
              <a:gd name="connsiteY2" fmla="*/ 3605977 h 3605977"/>
              <a:gd name="connsiteX3" fmla="*/ 0 w 2610109"/>
              <a:gd name="connsiteY3" fmla="*/ 3605977 h 3605977"/>
              <a:gd name="connsiteX4" fmla="*/ 0 w 2610109"/>
              <a:gd name="connsiteY4" fmla="*/ 0 h 36059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10109" h="3605977">
                <a:moveTo>
                  <a:pt x="0" y="0"/>
                </a:moveTo>
                <a:lnTo>
                  <a:pt x="2610109" y="0"/>
                </a:lnTo>
                <a:lnTo>
                  <a:pt x="2610109" y="3605977"/>
                </a:lnTo>
                <a:lnTo>
                  <a:pt x="0" y="3605977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B68CE9"/>
              </a:gs>
              <a:gs pos="50000">
                <a:srgbClr val="E9B5EC"/>
              </a:gs>
              <a:gs pos="100000">
                <a:srgbClr val="E5C8FF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tx1"/>
            </a:solidFill>
          </a:ln>
          <a:effectLst>
            <a:glow rad="381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985" tIns="6985" rIns="6985" bIns="28883" numCol="1" spcCol="1270" anchor="ctr" anchorCtr="0">
            <a:noAutofit/>
          </a:bodyPr>
          <a:lstStyle/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1100" b="1" u="sng" kern="1200" dirty="0">
              <a:solidFill>
                <a:schemeClr val="tx1"/>
              </a:solidFill>
            </a:endParaRP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100" b="1" u="sng" kern="1200" dirty="0">
                <a:solidFill>
                  <a:schemeClr val="tx1"/>
                </a:solidFill>
              </a:rPr>
              <a:t>PRECI  </a:t>
            </a: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800" b="0" u="none" kern="1200" dirty="0">
                <a:solidFill>
                  <a:schemeClr val="tx1"/>
                </a:solidFill>
              </a:rPr>
              <a:t>(1,3 ETP)</a:t>
            </a:r>
          </a:p>
          <a:p>
            <a:pPr marL="184150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1" kern="1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Laure BERNARD 		IEHC CNRS 0,8 ETP (Resp.)</a:t>
            </a:r>
            <a:endParaRPr lang="fr-FR" sz="900" b="1" kern="12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4150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Robert RENARD 		TCN ENSL 0,5 ETP</a:t>
            </a: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800" i="1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100" b="1" u="sng" kern="1200" dirty="0" err="1">
                <a:solidFill>
                  <a:schemeClr val="tx1"/>
                </a:solidFill>
              </a:rPr>
              <a:t>AniRA</a:t>
            </a:r>
            <a:r>
              <a:rPr lang="fr-FR" sz="1100" b="1" u="sng" kern="1200" dirty="0">
                <a:solidFill>
                  <a:schemeClr val="tx1"/>
                </a:solidFill>
              </a:rPr>
              <a:t>-PBES </a:t>
            </a:r>
            <a:r>
              <a:rPr lang="fr-FR" sz="1100" b="1" u="sng" dirty="0">
                <a:solidFill>
                  <a:schemeClr val="tx1"/>
                </a:solidFill>
              </a:rPr>
              <a:t>(</a:t>
            </a:r>
            <a:r>
              <a:rPr lang="fr-FR" sz="1100" b="1" u="sng" dirty="0" err="1">
                <a:solidFill>
                  <a:schemeClr val="tx1"/>
                </a:solidFill>
              </a:rPr>
              <a:t>cf</a:t>
            </a:r>
            <a:r>
              <a:rPr lang="fr-FR" sz="1100" b="1" u="sng" dirty="0">
                <a:solidFill>
                  <a:schemeClr val="tx1"/>
                </a:solidFill>
              </a:rPr>
              <a:t> p.2)</a:t>
            </a:r>
            <a:endParaRPr lang="fr-FR" sz="1100" b="1" u="sng" kern="1200" dirty="0">
              <a:solidFill>
                <a:schemeClr val="tx1"/>
              </a:solidFill>
            </a:endParaRP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800" kern="1200" dirty="0">
                <a:solidFill>
                  <a:schemeClr val="tx1"/>
                </a:solidFill>
              </a:rPr>
              <a:t>(13,4 ETP + </a:t>
            </a:r>
            <a:r>
              <a:rPr lang="fr-FR" sz="800" i="1" kern="1200" dirty="0">
                <a:solidFill>
                  <a:schemeClr val="tx1"/>
                </a:solidFill>
              </a:rPr>
              <a:t>0,48 ETP mutualisé)</a:t>
            </a:r>
          </a:p>
          <a:p>
            <a:pPr marL="184150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1" kern="1200" dirty="0">
                <a:solidFill>
                  <a:schemeClr val="tx1"/>
                </a:solidFill>
              </a:rPr>
              <a:t>Romain BARNAULT	</a:t>
            </a:r>
            <a:r>
              <a:rPr lang="fr-FR" sz="900" b="1" dirty="0">
                <a:solidFill>
                  <a:schemeClr val="tx1"/>
                </a:solidFill>
              </a:rPr>
              <a:t>IE</a:t>
            </a:r>
            <a:r>
              <a:rPr lang="fr-FR" sz="900" b="1" kern="1200" dirty="0">
                <a:solidFill>
                  <a:schemeClr val="tx1"/>
                </a:solidFill>
              </a:rPr>
              <a:t> ENSL 1 ETP (</a:t>
            </a:r>
            <a:r>
              <a:rPr lang="fr-FR" sz="900" b="1" kern="1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Resp.</a:t>
            </a:r>
            <a:r>
              <a:rPr lang="fr-FR" sz="900" b="1" kern="1200" dirty="0">
                <a:solidFill>
                  <a:schemeClr val="tx1"/>
                </a:solidFill>
              </a:rPr>
              <a:t>)</a:t>
            </a:r>
          </a:p>
          <a:p>
            <a:pPr marL="184150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kern="1200" dirty="0">
                <a:solidFill>
                  <a:schemeClr val="tx1"/>
                </a:solidFill>
              </a:rPr>
              <a:t>+ 15 personnels</a:t>
            </a:r>
          </a:p>
          <a:p>
            <a:pPr marL="184150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i="1" kern="1200" dirty="0">
                <a:solidFill>
                  <a:schemeClr val="tx1"/>
                </a:solidFill>
              </a:rPr>
              <a:t>+ 4 personnels mutualisés</a:t>
            </a: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800" i="1" kern="1200" dirty="0">
              <a:solidFill>
                <a:schemeClr val="tx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100" b="1" u="sng" kern="1200" dirty="0" err="1">
                <a:solidFill>
                  <a:schemeClr val="tx1"/>
                </a:solidFill>
              </a:rPr>
              <a:t>Arthro</a:t>
            </a:r>
            <a:r>
              <a:rPr lang="fr-FR" sz="1100" b="1" u="sng" kern="1200" dirty="0">
                <a:solidFill>
                  <a:schemeClr val="tx1"/>
                </a:solidFill>
              </a:rPr>
              <a:t>-Tools</a:t>
            </a: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800" kern="1200" dirty="0">
                <a:solidFill>
                  <a:schemeClr val="tx1"/>
                </a:solidFill>
              </a:rPr>
              <a:t>(0,5 ETP </a:t>
            </a:r>
            <a:r>
              <a:rPr lang="fr-FR" sz="800" i="1" kern="1200" dirty="0">
                <a:solidFill>
                  <a:schemeClr val="tx1"/>
                </a:solidFill>
              </a:rPr>
              <a:t>+ 0,15 ETP mutualisé)</a:t>
            </a:r>
          </a:p>
          <a:p>
            <a:pPr marL="184150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1" i="1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Séverine VINCENT	 IR CNRS IGFL 0,1 ETP(</a:t>
            </a:r>
            <a:r>
              <a:rPr lang="fr-FR" sz="900" b="1" kern="1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Resp.</a:t>
            </a:r>
            <a:r>
              <a:rPr lang="fr-FR" sz="900" b="1" i="1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184150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Robert RENARD		 TCN ENSL 0,5 ETP</a:t>
            </a:r>
          </a:p>
          <a:p>
            <a:pPr marL="184150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800" i="1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Mathieu CARON		IE LBMC ENS 0,05 ETP</a:t>
            </a: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100" b="1" u="sng" kern="1200" dirty="0">
                <a:solidFill>
                  <a:schemeClr val="tx1"/>
                </a:solidFill>
              </a:rPr>
              <a:t>AniRA-L3</a:t>
            </a: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800" i="1" kern="1200" dirty="0">
                <a:solidFill>
                  <a:schemeClr val="tx1"/>
                </a:solidFill>
              </a:rPr>
              <a:t>(0,35 ETP mutualisé)</a:t>
            </a:r>
          </a:p>
          <a:p>
            <a:pPr marL="133350" lvl="0" indent="0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1" i="1" kern="12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Marie-Pierre CONFORT	 AI INRAE IVPC 0,25 ETP (</a:t>
            </a:r>
            <a:r>
              <a:rPr lang="fr-FR" sz="900" b="1" kern="1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Resp.</a:t>
            </a:r>
            <a:r>
              <a:rPr lang="fr-FR" sz="900" b="1" i="1" kern="12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fr-FR" sz="900" b="1" i="1" kern="1200" dirty="0">
              <a:solidFill>
                <a:schemeClr val="tx1"/>
              </a:solidFill>
            </a:endParaRPr>
          </a:p>
          <a:p>
            <a:pPr marL="133350" lvl="0" indent="0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i="1" kern="1200" dirty="0">
                <a:solidFill>
                  <a:schemeClr val="tx1"/>
                </a:solidFill>
                <a:cs typeface="Times New Roman" panose="02020603050405020304" pitchFamily="18" charset="0"/>
              </a:rPr>
              <a:t>Céline GARNIER 		</a:t>
            </a:r>
            <a:r>
              <a:rPr lang="fr-FR" sz="900" i="1" kern="12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TR INRAE IVPC 0,10 ETP</a:t>
            </a:r>
            <a:endParaRPr lang="fr-FR" sz="900" i="1" kern="1200" dirty="0">
              <a:solidFill>
                <a:schemeClr val="tx1"/>
              </a:solidFill>
              <a:cs typeface="Times New Roman" panose="02020603050405020304" pitchFamily="18" charset="0"/>
            </a:endParaRP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500" kern="1200" dirty="0"/>
          </a:p>
        </p:txBody>
      </p:sp>
      <p:sp>
        <p:nvSpPr>
          <p:cNvPr id="17" name="Forme libre 16">
            <a:extLst>
              <a:ext uri="{FF2B5EF4-FFF2-40B4-BE49-F238E27FC236}">
                <a16:creationId xmlns:a16="http://schemas.microsoft.com/office/drawing/2014/main" id="{E819CA94-B817-1067-D25F-0195283F4F79}"/>
              </a:ext>
            </a:extLst>
          </p:cNvPr>
          <p:cNvSpPr/>
          <p:nvPr/>
        </p:nvSpPr>
        <p:spPr>
          <a:xfrm>
            <a:off x="965065" y="2784657"/>
            <a:ext cx="1723427" cy="236212"/>
          </a:xfrm>
          <a:custGeom>
            <a:avLst/>
            <a:gdLst>
              <a:gd name="connsiteX0" fmla="*/ 0 w 1723427"/>
              <a:gd name="connsiteY0" fmla="*/ 0 h 236212"/>
              <a:gd name="connsiteX1" fmla="*/ 1723427 w 1723427"/>
              <a:gd name="connsiteY1" fmla="*/ 0 h 236212"/>
              <a:gd name="connsiteX2" fmla="*/ 1723427 w 1723427"/>
              <a:gd name="connsiteY2" fmla="*/ 236212 h 236212"/>
              <a:gd name="connsiteX3" fmla="*/ 0 w 1723427"/>
              <a:gd name="connsiteY3" fmla="*/ 236212 h 236212"/>
              <a:gd name="connsiteX4" fmla="*/ 0 w 1723427"/>
              <a:gd name="connsiteY4" fmla="*/ 0 h 236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23427" h="236212">
                <a:moveTo>
                  <a:pt x="0" y="0"/>
                </a:moveTo>
                <a:lnTo>
                  <a:pt x="1723427" y="0"/>
                </a:lnTo>
                <a:lnTo>
                  <a:pt x="1723427" y="236212"/>
                </a:lnTo>
                <a:lnTo>
                  <a:pt x="0" y="236212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25400">
            <a:solidFill>
              <a:srgbClr val="9933FF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7940" tIns="6985" rIns="27940" bIns="6985" numCol="1" spcCol="1270" anchor="ctr" anchorCtr="0">
            <a:noAutofit/>
          </a:bodyPr>
          <a:lstStyle/>
          <a:p>
            <a:pPr marL="0" lvl="0" indent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100" b="1" kern="1200" dirty="0"/>
              <a:t>SCIENCES DE L’ANIMAL</a:t>
            </a:r>
          </a:p>
        </p:txBody>
      </p:sp>
      <p:sp>
        <p:nvSpPr>
          <p:cNvPr id="18" name="Forme libre 17">
            <a:extLst>
              <a:ext uri="{FF2B5EF4-FFF2-40B4-BE49-F238E27FC236}">
                <a16:creationId xmlns:a16="http://schemas.microsoft.com/office/drawing/2014/main" id="{C0C4832D-C582-F1D5-3605-34D47C029566}"/>
              </a:ext>
            </a:extLst>
          </p:cNvPr>
          <p:cNvSpPr/>
          <p:nvPr/>
        </p:nvSpPr>
        <p:spPr>
          <a:xfrm>
            <a:off x="8886952" y="2070360"/>
            <a:ext cx="3262515" cy="4720608"/>
          </a:xfrm>
          <a:custGeom>
            <a:avLst/>
            <a:gdLst>
              <a:gd name="connsiteX0" fmla="*/ 0 w 2359813"/>
              <a:gd name="connsiteY0" fmla="*/ 0 h 4093703"/>
              <a:gd name="connsiteX1" fmla="*/ 2359813 w 2359813"/>
              <a:gd name="connsiteY1" fmla="*/ 0 h 4093703"/>
              <a:gd name="connsiteX2" fmla="*/ 2359813 w 2359813"/>
              <a:gd name="connsiteY2" fmla="*/ 4093703 h 4093703"/>
              <a:gd name="connsiteX3" fmla="*/ 0 w 2359813"/>
              <a:gd name="connsiteY3" fmla="*/ 4093703 h 4093703"/>
              <a:gd name="connsiteX4" fmla="*/ 0 w 2359813"/>
              <a:gd name="connsiteY4" fmla="*/ 0 h 40937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59813" h="4093703">
                <a:moveTo>
                  <a:pt x="0" y="0"/>
                </a:moveTo>
                <a:lnTo>
                  <a:pt x="2359813" y="0"/>
                </a:lnTo>
                <a:lnTo>
                  <a:pt x="2359813" y="4093703"/>
                </a:lnTo>
                <a:lnTo>
                  <a:pt x="0" y="4093703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B68CE9"/>
              </a:gs>
              <a:gs pos="50000">
                <a:srgbClr val="E9B5EC"/>
              </a:gs>
              <a:gs pos="100000">
                <a:srgbClr val="E5C8FF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tx1"/>
            </a:solidFill>
          </a:ln>
          <a:effectLst>
            <a:glow rad="381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985" tIns="6985" rIns="6985" bIns="28883" numCol="1" spcCol="1270" anchor="ctr" anchorCtr="0">
            <a:noAutofit/>
          </a:bodyPr>
          <a:lstStyle/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100" b="1" u="sng" kern="1200" dirty="0" err="1">
                <a:solidFill>
                  <a:schemeClr val="tx1"/>
                </a:solidFill>
              </a:rPr>
              <a:t>AniRA-Cytométrie</a:t>
            </a:r>
            <a:r>
              <a:rPr lang="fr-FR" sz="1100" b="1" u="sng" kern="1200" dirty="0"/>
              <a:t> </a:t>
            </a: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100" b="0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fr-FR" sz="800" b="0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2,5 ETP + </a:t>
            </a:r>
            <a:r>
              <a:rPr lang="fr-FR" sz="800" b="0" i="1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0,75 ETP mutualisé</a:t>
            </a:r>
            <a:r>
              <a:rPr lang="fr-FR" sz="800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1" kern="1200" dirty="0">
                <a:solidFill>
                  <a:schemeClr val="tx1"/>
                </a:solidFill>
              </a:rPr>
              <a:t>Estelle DEVEVRE		IR Inserm 1 ETP (Co-Responsable)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1" kern="1200" dirty="0">
                <a:solidFill>
                  <a:schemeClr val="tx1"/>
                </a:solidFill>
              </a:rPr>
              <a:t>Sébastien DUSSURGEY 	IE Inserm 1 ETP (Co-Responsable)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kern="1200" dirty="0">
                <a:solidFill>
                  <a:schemeClr val="tx1"/>
                </a:solidFill>
              </a:rPr>
              <a:t>Tiffany DEBORDE 	AI CDI Inserm 0,5 ETP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i="1" kern="1200" dirty="0">
                <a:solidFill>
                  <a:schemeClr val="tx1"/>
                </a:solidFill>
              </a:rPr>
              <a:t>Mathieu IAMPIETRO 	CR INSERM CIRI 0,1 ETP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i="1" kern="1200" dirty="0">
                <a:solidFill>
                  <a:schemeClr val="tx1"/>
                </a:solidFill>
              </a:rPr>
              <a:t>Aurélie VERNEY  		IE UCBL CIRI 0,5 ETP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i="1" kern="1200" dirty="0">
                <a:solidFill>
                  <a:schemeClr val="tx1"/>
                </a:solidFill>
              </a:rPr>
              <a:t>Armelle ROISIN 		IE ENS LBMC 0,05 ETP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i="1" kern="1200" dirty="0">
                <a:solidFill>
                  <a:schemeClr val="tx1"/>
                </a:solidFill>
              </a:rPr>
              <a:t>Véronique BARATEAU	IE Inserm CIRI 0,1 ETP</a:t>
            </a: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100" b="1" u="sng" kern="1200" dirty="0" err="1">
                <a:solidFill>
                  <a:schemeClr val="tx1"/>
                </a:solidFill>
              </a:rPr>
              <a:t>LyMIC</a:t>
            </a:r>
            <a:r>
              <a:rPr lang="fr-FR" sz="1100" b="1" u="sng" kern="1200" dirty="0">
                <a:solidFill>
                  <a:schemeClr val="tx1"/>
                </a:solidFill>
              </a:rPr>
              <a:t>-PLATIM</a:t>
            </a:r>
            <a:r>
              <a:rPr lang="fr-FR" sz="1100" b="1" u="sng" kern="1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800" kern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(3,4 </a:t>
            </a:r>
            <a:r>
              <a:rPr lang="fr-FR" sz="800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ETP + </a:t>
            </a:r>
            <a:r>
              <a:rPr lang="fr-FR" sz="800" i="1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0,7 ETP mutualisé</a:t>
            </a:r>
            <a:r>
              <a:rPr lang="fr-FR" sz="800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fr-FR" sz="800" kern="1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1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Jacques BROCARD 	IR Inserm 1 ETP (Responsable)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kern="1200" dirty="0">
                <a:solidFill>
                  <a:schemeClr val="tx1"/>
                </a:solidFill>
                <a:cs typeface="Times New Roman" panose="02020603050405020304" pitchFamily="18" charset="0"/>
              </a:rPr>
              <a:t>Elodie CHATRE		 IE ENSL 0,9 ETP (</a:t>
            </a:r>
            <a:r>
              <a:rPr lang="fr-FR" sz="900" u="sng" kern="1200" dirty="0">
                <a:solidFill>
                  <a:schemeClr val="tx1"/>
                </a:solidFill>
                <a:cs typeface="Times New Roman" panose="02020603050405020304" pitchFamily="18" charset="0"/>
              </a:rPr>
              <a:t>AP</a:t>
            </a:r>
            <a:r>
              <a:rPr lang="fr-FR" sz="900" kern="1200" dirty="0">
                <a:solidFill>
                  <a:schemeClr val="tx1"/>
                </a:solidFill>
                <a:cs typeface="Times New Roman" panose="02020603050405020304" pitchFamily="18" charset="0"/>
              </a:rPr>
              <a:t>)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kern="1200" dirty="0" err="1">
                <a:solidFill>
                  <a:schemeClr val="tx1"/>
                </a:solidFill>
              </a:rPr>
              <a:t>Ema</a:t>
            </a:r>
            <a:r>
              <a:rPr lang="fr-FR" sz="900" kern="1200" dirty="0">
                <a:solidFill>
                  <a:schemeClr val="tx1"/>
                </a:solidFill>
              </a:rPr>
              <a:t> CARACAS 		CR ENSL 0,85 ETP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kern="1200" dirty="0">
                <a:solidFill>
                  <a:schemeClr val="tx1"/>
                </a:solidFill>
              </a:rPr>
              <a:t>Jean-Luc DUTEYRAT 	AI CNRS 1 ETP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i="1" kern="1200" dirty="0" err="1">
                <a:solidFill>
                  <a:schemeClr val="tx1"/>
                </a:solidFill>
              </a:rPr>
              <a:t>Simoné</a:t>
            </a:r>
            <a:r>
              <a:rPr lang="fr-FR" sz="900" i="1" kern="1200" dirty="0">
                <a:solidFill>
                  <a:schemeClr val="tx1"/>
                </a:solidFill>
              </a:rPr>
              <a:t> BOVIO 		IE ENSL RDP 0,5 ETP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i="1" kern="1200" dirty="0">
                <a:solidFill>
                  <a:schemeClr val="tx1"/>
                </a:solidFill>
              </a:rPr>
              <a:t>Mathilde BOUCHET 	IE CNRS  IGFL 0,2 ETP</a:t>
            </a: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100" b="1" u="sng" kern="1200" dirty="0" err="1">
                <a:solidFill>
                  <a:schemeClr val="tx1"/>
                </a:solidFill>
              </a:rPr>
              <a:t>AniRA-ImmOs</a:t>
            </a:r>
            <a:endParaRPr lang="fr-FR" sz="1100" b="1" u="sng" kern="1200" dirty="0">
              <a:solidFill>
                <a:schemeClr val="tx1"/>
              </a:solidFill>
            </a:endParaRP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800" kern="1200" dirty="0">
                <a:solidFill>
                  <a:schemeClr val="tx1"/>
                </a:solidFill>
              </a:rPr>
              <a:t>(</a:t>
            </a:r>
            <a:r>
              <a:rPr lang="fr-FR" sz="800" dirty="0">
                <a:solidFill>
                  <a:schemeClr val="tx1"/>
                </a:solidFill>
              </a:rPr>
              <a:t>0</a:t>
            </a:r>
            <a:r>
              <a:rPr lang="fr-FR" sz="800" kern="1200" dirty="0">
                <a:solidFill>
                  <a:schemeClr val="tx1"/>
                </a:solidFill>
              </a:rPr>
              <a:t>,5 ETP + </a:t>
            </a:r>
            <a:r>
              <a:rPr lang="fr-FR" sz="800" i="1" kern="1200" dirty="0">
                <a:solidFill>
                  <a:schemeClr val="tx1"/>
                </a:solidFill>
              </a:rPr>
              <a:t>0,5 ETP mutualisé</a:t>
            </a:r>
            <a:r>
              <a:rPr lang="fr-FR" sz="800" kern="1200" dirty="0">
                <a:solidFill>
                  <a:schemeClr val="tx1"/>
                </a:solidFill>
              </a:rPr>
              <a:t>)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1" i="1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Sophia DJEBALI 		IR Inserm CIRI 0,5 ETP (Resp.)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Laurence CANAPLE 	IRHC CNRS 0,5 ETP</a:t>
            </a:r>
          </a:p>
          <a:p>
            <a:pPr marL="180975" lvl="0" indent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1100" b="1" u="sng" kern="1200" dirty="0">
                <a:solidFill>
                  <a:schemeClr val="tx1"/>
                </a:solidFill>
              </a:rPr>
              <a:t>3D BIO</a:t>
            </a:r>
            <a:endParaRPr lang="fr-FR" sz="1100" i="1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0975" lvl="0" indent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800" kern="1200" dirty="0">
                <a:solidFill>
                  <a:schemeClr val="tx1"/>
                </a:solidFill>
              </a:rPr>
              <a:t>(0,6 ETP mutualisé)</a:t>
            </a:r>
            <a:endParaRPr lang="fr-FR" sz="800" b="1" i="1" kern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0975" lvl="0" indent="0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1" i="1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Nicolas AZNAR 		CRCN CNRS LBTI 0,1 ETP (Resp.)</a:t>
            </a:r>
          </a:p>
          <a:p>
            <a:pPr marL="180975" lvl="0" indent="0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900" i="1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Laeticia </a:t>
            </a:r>
            <a:r>
              <a:rPr lang="fr-FR" sz="900" i="1" kern="12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Gérossier</a:t>
            </a:r>
            <a:r>
              <a:rPr lang="fr-FR" sz="900" i="1" kern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Post Doc UCBL LBTI, 0,5 ETP </a:t>
            </a:r>
          </a:p>
        </p:txBody>
      </p:sp>
      <p:sp>
        <p:nvSpPr>
          <p:cNvPr id="19" name="Forme libre 18">
            <a:extLst>
              <a:ext uri="{FF2B5EF4-FFF2-40B4-BE49-F238E27FC236}">
                <a16:creationId xmlns:a16="http://schemas.microsoft.com/office/drawing/2014/main" id="{E11D77E4-7C8C-81A1-D369-6A74DFE275AE}"/>
              </a:ext>
            </a:extLst>
          </p:cNvPr>
          <p:cNvSpPr/>
          <p:nvPr/>
        </p:nvSpPr>
        <p:spPr>
          <a:xfrm>
            <a:off x="9619873" y="1779144"/>
            <a:ext cx="2023945" cy="235238"/>
          </a:xfrm>
          <a:custGeom>
            <a:avLst/>
            <a:gdLst>
              <a:gd name="connsiteX0" fmla="*/ 0 w 1696027"/>
              <a:gd name="connsiteY0" fmla="*/ 0 h 247801"/>
              <a:gd name="connsiteX1" fmla="*/ 1696027 w 1696027"/>
              <a:gd name="connsiteY1" fmla="*/ 0 h 247801"/>
              <a:gd name="connsiteX2" fmla="*/ 1696027 w 1696027"/>
              <a:gd name="connsiteY2" fmla="*/ 247801 h 247801"/>
              <a:gd name="connsiteX3" fmla="*/ 0 w 1696027"/>
              <a:gd name="connsiteY3" fmla="*/ 247801 h 247801"/>
              <a:gd name="connsiteX4" fmla="*/ 0 w 1696027"/>
              <a:gd name="connsiteY4" fmla="*/ 0 h 247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96027" h="247801">
                <a:moveTo>
                  <a:pt x="0" y="0"/>
                </a:moveTo>
                <a:lnTo>
                  <a:pt x="1696027" y="0"/>
                </a:lnTo>
                <a:lnTo>
                  <a:pt x="1696027" y="247801"/>
                </a:lnTo>
                <a:lnTo>
                  <a:pt x="0" y="247801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25400">
            <a:solidFill>
              <a:srgbClr val="9933FF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7940" tIns="6985" rIns="27940" bIns="6985" numCol="1" spcCol="1270" anchor="ctr" anchorCtr="0">
            <a:noAutofit/>
          </a:bodyPr>
          <a:lstStyle/>
          <a:p>
            <a:pPr marL="0" lvl="0" indent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100" b="1" kern="1200" dirty="0"/>
              <a:t>DE LA CELLULE A L’ORGANISME</a:t>
            </a:r>
          </a:p>
        </p:txBody>
      </p:sp>
      <p:sp>
        <p:nvSpPr>
          <p:cNvPr id="20" name="Forme libre 19">
            <a:extLst>
              <a:ext uri="{FF2B5EF4-FFF2-40B4-BE49-F238E27FC236}">
                <a16:creationId xmlns:a16="http://schemas.microsoft.com/office/drawing/2014/main" id="{27FD3852-8773-6009-66E3-B6583C5884C3}"/>
              </a:ext>
            </a:extLst>
          </p:cNvPr>
          <p:cNvSpPr/>
          <p:nvPr/>
        </p:nvSpPr>
        <p:spPr>
          <a:xfrm>
            <a:off x="6454065" y="3069545"/>
            <a:ext cx="2328428" cy="1875072"/>
          </a:xfrm>
          <a:custGeom>
            <a:avLst/>
            <a:gdLst>
              <a:gd name="connsiteX0" fmla="*/ 0 w 1893009"/>
              <a:gd name="connsiteY0" fmla="*/ 0 h 2240516"/>
              <a:gd name="connsiteX1" fmla="*/ 1893009 w 1893009"/>
              <a:gd name="connsiteY1" fmla="*/ 0 h 2240516"/>
              <a:gd name="connsiteX2" fmla="*/ 1893009 w 1893009"/>
              <a:gd name="connsiteY2" fmla="*/ 2240516 h 2240516"/>
              <a:gd name="connsiteX3" fmla="*/ 0 w 1893009"/>
              <a:gd name="connsiteY3" fmla="*/ 2240516 h 2240516"/>
              <a:gd name="connsiteX4" fmla="*/ 0 w 1893009"/>
              <a:gd name="connsiteY4" fmla="*/ 0 h 2240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93009" h="2240516">
                <a:moveTo>
                  <a:pt x="0" y="0"/>
                </a:moveTo>
                <a:lnTo>
                  <a:pt x="1893009" y="0"/>
                </a:lnTo>
                <a:lnTo>
                  <a:pt x="1893009" y="2240516"/>
                </a:lnTo>
                <a:lnTo>
                  <a:pt x="0" y="224051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B68CE9"/>
              </a:gs>
              <a:gs pos="50000">
                <a:srgbClr val="E9B5EC"/>
              </a:gs>
              <a:gs pos="100000">
                <a:srgbClr val="E5C8FF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tx1"/>
            </a:solidFill>
          </a:ln>
          <a:effectLst>
            <a:glow rad="381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985" tIns="6985" rIns="6985" bIns="28883" numCol="1" spcCol="1270" anchor="ctr" anchorCtr="0">
            <a:noAutofit/>
          </a:bodyPr>
          <a:lstStyle/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1100" b="1" u="sng" kern="1200" dirty="0">
              <a:solidFill>
                <a:schemeClr val="tx1"/>
              </a:solidFill>
            </a:endParaRP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100" b="1" u="sng" kern="1200" dirty="0">
                <a:solidFill>
                  <a:schemeClr val="tx1"/>
                </a:solidFill>
              </a:rPr>
              <a:t>PSF</a:t>
            </a: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800" i="1" kern="1200" dirty="0">
                <a:solidFill>
                  <a:schemeClr val="tx1"/>
                </a:solidFill>
              </a:rPr>
              <a:t>(</a:t>
            </a:r>
            <a:r>
              <a:rPr lang="fr-FR" sz="800" kern="1200" dirty="0">
                <a:solidFill>
                  <a:schemeClr val="tx1"/>
                </a:solidFill>
              </a:rPr>
              <a:t>3,8 ETP </a:t>
            </a:r>
            <a:r>
              <a:rPr lang="fr-FR" sz="800" i="1" kern="1200" dirty="0">
                <a:solidFill>
                  <a:schemeClr val="tx1"/>
                </a:solidFill>
              </a:rPr>
              <a:t>+ 0,7 ETP mutualisé</a:t>
            </a:r>
            <a:r>
              <a:rPr lang="fr-FR" sz="800" kern="1200" dirty="0">
                <a:solidFill>
                  <a:schemeClr val="tx1"/>
                </a:solidFill>
              </a:rPr>
              <a:t>)</a:t>
            </a: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800" i="1" kern="1200" dirty="0">
              <a:solidFill>
                <a:schemeClr val="tx1"/>
              </a:solidFill>
            </a:endParaRP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1" kern="1200" dirty="0">
                <a:solidFill>
                  <a:schemeClr val="tx1"/>
                </a:solidFill>
              </a:rPr>
              <a:t>Virginie CHAIGNON-GUEGUEN IRHC CNRS     1 ETP (Responsable)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kern="1200" dirty="0">
                <a:solidFill>
                  <a:schemeClr val="tx1"/>
                </a:solidFill>
              </a:rPr>
              <a:t>Frédéric DELOLME IEHC CNRS 1 ETP 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kern="1200" dirty="0" err="1">
                <a:solidFill>
                  <a:schemeClr val="tx1"/>
                </a:solidFill>
              </a:rPr>
              <a:t>Eric</a:t>
            </a:r>
            <a:r>
              <a:rPr lang="fr-FR" sz="900" kern="1200" dirty="0">
                <a:solidFill>
                  <a:schemeClr val="tx1"/>
                </a:solidFill>
              </a:rPr>
              <a:t> DIESIS 	AI CNRS 1 ETP </a:t>
            </a:r>
            <a:r>
              <a:rPr lang="fr-FR" sz="900" kern="1200" dirty="0">
                <a:solidFill>
                  <a:schemeClr val="tx1"/>
                </a:solidFill>
                <a:cs typeface="Times New Roman" panose="02020603050405020304" pitchFamily="18" charset="0"/>
              </a:rPr>
              <a:t>(</a:t>
            </a:r>
            <a:r>
              <a:rPr lang="fr-FR" sz="900" u="sng" kern="1200" dirty="0">
                <a:solidFill>
                  <a:schemeClr val="tx1"/>
                </a:solidFill>
                <a:cs typeface="Times New Roman" panose="02020603050405020304" pitchFamily="18" charset="0"/>
              </a:rPr>
              <a:t>AP</a:t>
            </a:r>
            <a:r>
              <a:rPr lang="fr-FR" sz="900" kern="1200" dirty="0">
                <a:solidFill>
                  <a:schemeClr val="tx1"/>
                </a:solidFill>
                <a:cs typeface="Times New Roman" panose="02020603050405020304" pitchFamily="18" charset="0"/>
              </a:rPr>
              <a:t>)</a:t>
            </a:r>
            <a:endParaRPr lang="fr-FR" sz="900" kern="1200" dirty="0">
              <a:solidFill>
                <a:schemeClr val="tx1"/>
              </a:solidFill>
            </a:endParaRP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kern="1200" dirty="0">
                <a:solidFill>
                  <a:schemeClr val="tx1"/>
                </a:solidFill>
              </a:rPr>
              <a:t>Adeline PAGE</a:t>
            </a:r>
            <a:r>
              <a:rPr lang="fr-FR" sz="900" dirty="0">
                <a:solidFill>
                  <a:schemeClr val="tx1"/>
                </a:solidFill>
              </a:rPr>
              <a:t>	</a:t>
            </a:r>
            <a:r>
              <a:rPr lang="fr-FR" sz="900" kern="1200" dirty="0">
                <a:solidFill>
                  <a:schemeClr val="tx1"/>
                </a:solidFill>
              </a:rPr>
              <a:t>IR CNRS 0,8 ETP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i="1" kern="1200" dirty="0">
                <a:solidFill>
                  <a:schemeClr val="tx1"/>
                </a:solidFill>
              </a:rPr>
              <a:t>Marine BLANC	IE CNRS MMSB 0,3 ETP</a:t>
            </a:r>
          </a:p>
          <a:p>
            <a:pPr marL="180975" lvl="0" indent="0" algn="l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i="1" kern="1200" dirty="0">
                <a:solidFill>
                  <a:schemeClr val="tx1"/>
                </a:solidFill>
              </a:rPr>
              <a:t>Cécile HILPERT </a:t>
            </a:r>
            <a:r>
              <a:rPr lang="fr-FR" sz="900" i="1" dirty="0">
                <a:solidFill>
                  <a:schemeClr val="tx1"/>
                </a:solidFill>
              </a:rPr>
              <a:t>	</a:t>
            </a:r>
            <a:r>
              <a:rPr lang="fr-FR" sz="900" i="1" kern="1200" dirty="0">
                <a:solidFill>
                  <a:schemeClr val="tx1"/>
                </a:solidFill>
              </a:rPr>
              <a:t>IE CNRS MMSB 0,4 ETP</a:t>
            </a:r>
            <a:endParaRPr lang="fr-FR" sz="1050" i="1" kern="1200" dirty="0">
              <a:solidFill>
                <a:schemeClr val="tx1"/>
              </a:solidFill>
            </a:endParaRPr>
          </a:p>
          <a:p>
            <a:pPr marL="0" lvl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1050" i="1" kern="1200" dirty="0">
              <a:solidFill>
                <a:schemeClr val="tx1"/>
              </a:solidFill>
            </a:endParaRPr>
          </a:p>
        </p:txBody>
      </p:sp>
      <p:sp>
        <p:nvSpPr>
          <p:cNvPr id="21" name="Forme libre 20">
            <a:extLst>
              <a:ext uri="{FF2B5EF4-FFF2-40B4-BE49-F238E27FC236}">
                <a16:creationId xmlns:a16="http://schemas.microsoft.com/office/drawing/2014/main" id="{86E8A808-B2A6-1363-7C43-9C6546A6B2A0}"/>
              </a:ext>
            </a:extLst>
          </p:cNvPr>
          <p:cNvSpPr/>
          <p:nvPr/>
        </p:nvSpPr>
        <p:spPr>
          <a:xfrm>
            <a:off x="6590652" y="2784657"/>
            <a:ext cx="1830259" cy="235238"/>
          </a:xfrm>
          <a:custGeom>
            <a:avLst/>
            <a:gdLst>
              <a:gd name="connsiteX0" fmla="*/ 0 w 1830259"/>
              <a:gd name="connsiteY0" fmla="*/ 0 h 198826"/>
              <a:gd name="connsiteX1" fmla="*/ 1830259 w 1830259"/>
              <a:gd name="connsiteY1" fmla="*/ 0 h 198826"/>
              <a:gd name="connsiteX2" fmla="*/ 1830259 w 1830259"/>
              <a:gd name="connsiteY2" fmla="*/ 198826 h 198826"/>
              <a:gd name="connsiteX3" fmla="*/ 0 w 1830259"/>
              <a:gd name="connsiteY3" fmla="*/ 198826 h 198826"/>
              <a:gd name="connsiteX4" fmla="*/ 0 w 1830259"/>
              <a:gd name="connsiteY4" fmla="*/ 0 h 198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30259" h="198826">
                <a:moveTo>
                  <a:pt x="0" y="0"/>
                </a:moveTo>
                <a:lnTo>
                  <a:pt x="1830259" y="0"/>
                </a:lnTo>
                <a:lnTo>
                  <a:pt x="1830259" y="198826"/>
                </a:lnTo>
                <a:lnTo>
                  <a:pt x="0" y="198826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25400">
            <a:solidFill>
              <a:srgbClr val="9933FF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7940" tIns="6985" rIns="27940" bIns="6985" numCol="1" spcCol="1270" anchor="ctr" anchorCtr="0">
            <a:noAutofit/>
          </a:bodyPr>
          <a:lstStyle/>
          <a:p>
            <a:pPr marL="0" lvl="0" indent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100" b="1" kern="1200" dirty="0"/>
              <a:t>SCIENCES DES PROTEINES</a:t>
            </a:r>
          </a:p>
        </p:txBody>
      </p:sp>
      <p:sp>
        <p:nvSpPr>
          <p:cNvPr id="22" name="Forme libre 21">
            <a:extLst>
              <a:ext uri="{FF2B5EF4-FFF2-40B4-BE49-F238E27FC236}">
                <a16:creationId xmlns:a16="http://schemas.microsoft.com/office/drawing/2014/main" id="{EFE201AA-6ABE-BAAE-8802-296DA9BBBC45}"/>
              </a:ext>
            </a:extLst>
          </p:cNvPr>
          <p:cNvSpPr/>
          <p:nvPr/>
        </p:nvSpPr>
        <p:spPr>
          <a:xfrm>
            <a:off x="3292721" y="3069545"/>
            <a:ext cx="3058957" cy="3751015"/>
          </a:xfrm>
          <a:custGeom>
            <a:avLst/>
            <a:gdLst>
              <a:gd name="connsiteX0" fmla="*/ 0 w 2411206"/>
              <a:gd name="connsiteY0" fmla="*/ 0 h 3751015"/>
              <a:gd name="connsiteX1" fmla="*/ 2411206 w 2411206"/>
              <a:gd name="connsiteY1" fmla="*/ 0 h 3751015"/>
              <a:gd name="connsiteX2" fmla="*/ 2411206 w 2411206"/>
              <a:gd name="connsiteY2" fmla="*/ 3751015 h 3751015"/>
              <a:gd name="connsiteX3" fmla="*/ 0 w 2411206"/>
              <a:gd name="connsiteY3" fmla="*/ 3751015 h 3751015"/>
              <a:gd name="connsiteX4" fmla="*/ 0 w 2411206"/>
              <a:gd name="connsiteY4" fmla="*/ 0 h 37510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11206" h="3751015">
                <a:moveTo>
                  <a:pt x="0" y="0"/>
                </a:moveTo>
                <a:lnTo>
                  <a:pt x="2411206" y="0"/>
                </a:lnTo>
                <a:lnTo>
                  <a:pt x="2411206" y="3751015"/>
                </a:lnTo>
                <a:lnTo>
                  <a:pt x="0" y="3751015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B68CE9"/>
              </a:gs>
              <a:gs pos="50000">
                <a:srgbClr val="E9B5EC"/>
              </a:gs>
              <a:gs pos="100000">
                <a:srgbClr val="E5C8FF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tx1"/>
            </a:solidFill>
          </a:ln>
          <a:effectLst>
            <a:glow rad="381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985" tIns="6985" rIns="6985" bIns="28883" numCol="1" spcCol="1270" anchor="ctr" anchorCtr="0">
            <a:noAutofit/>
          </a:bodyPr>
          <a:lstStyle/>
          <a:p>
            <a:pPr marL="0" lvl="0" algn="ctr" defTabSz="466725"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100" b="1" u="sng" kern="1200" dirty="0" err="1">
                <a:solidFill>
                  <a:schemeClr val="tx1"/>
                </a:solidFill>
              </a:rPr>
              <a:t>AniRA</a:t>
            </a:r>
            <a:r>
              <a:rPr lang="fr-FR" sz="1100" b="1" u="sng" kern="1200" dirty="0">
                <a:solidFill>
                  <a:schemeClr val="tx1"/>
                </a:solidFill>
              </a:rPr>
              <a:t>-Analyses Génétique et Cellulaire</a:t>
            </a:r>
          </a:p>
          <a:p>
            <a:pPr marL="0" lvl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800" kern="1200" dirty="0">
                <a:solidFill>
                  <a:schemeClr val="tx1"/>
                </a:solidFill>
              </a:rPr>
              <a:t>(2,6 ETP + </a:t>
            </a:r>
            <a:r>
              <a:rPr lang="fr-FR" sz="800" i="1" kern="1200" dirty="0">
                <a:solidFill>
                  <a:schemeClr val="tx1"/>
                </a:solidFill>
              </a:rPr>
              <a:t>0,35 ETP mutualisé</a:t>
            </a:r>
            <a:r>
              <a:rPr lang="fr-FR" sz="800" kern="1200" dirty="0">
                <a:solidFill>
                  <a:schemeClr val="tx1"/>
                </a:solidFill>
              </a:rPr>
              <a:t>)</a:t>
            </a:r>
          </a:p>
          <a:p>
            <a:pPr marL="225425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800" b="1" kern="1200" dirty="0" err="1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Bariza</a:t>
            </a:r>
            <a:r>
              <a:rPr lang="fr-FR" sz="800" b="1" kern="12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BLANQUIER	IEHC Inserm 1 ETP (Co Resp.)</a:t>
            </a:r>
            <a:endParaRPr lang="fr-FR" sz="800" b="1" u="sng" kern="1200" dirty="0">
              <a:solidFill>
                <a:schemeClr val="tx1"/>
              </a:solidFill>
            </a:endParaRPr>
          </a:p>
          <a:p>
            <a:pPr marL="225425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800" b="1" kern="1200" dirty="0">
                <a:solidFill>
                  <a:schemeClr val="tx1"/>
                </a:solidFill>
              </a:rPr>
              <a:t>Sophie RECHER 	IE ENSL</a:t>
            </a:r>
            <a:r>
              <a:rPr lang="fr-FR" sz="800" b="1" dirty="0">
                <a:solidFill>
                  <a:schemeClr val="tx1"/>
                </a:solidFill>
              </a:rPr>
              <a:t> </a:t>
            </a:r>
            <a:r>
              <a:rPr lang="fr-FR" sz="800" b="1" kern="1200" dirty="0">
                <a:solidFill>
                  <a:schemeClr val="tx1"/>
                </a:solidFill>
              </a:rPr>
              <a:t>1 ETP </a:t>
            </a:r>
            <a:r>
              <a:rPr lang="fr-FR" sz="800" b="1" kern="1200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(Co Responsable)</a:t>
            </a:r>
            <a:endParaRPr lang="fr-FR" sz="800" b="1" kern="1200" dirty="0">
              <a:solidFill>
                <a:schemeClr val="tx1"/>
              </a:solidFill>
            </a:endParaRPr>
          </a:p>
          <a:p>
            <a:pPr marL="225425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800" kern="1200" dirty="0">
                <a:solidFill>
                  <a:schemeClr val="tx1"/>
                </a:solidFill>
              </a:rPr>
              <a:t>Tiffany DEBORDE 	AI CDI Inserm 0,5 ETP</a:t>
            </a:r>
          </a:p>
          <a:p>
            <a:pPr marL="225425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kumimoji="0" lang="fr-FR" sz="8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Myriam PRUDENT 	TCN ENSL 0,1 ETP</a:t>
            </a:r>
            <a:endParaRPr lang="fr-FR" sz="800" kern="1200" dirty="0">
              <a:solidFill>
                <a:schemeClr val="tx1"/>
              </a:solidFill>
            </a:endParaRPr>
          </a:p>
          <a:p>
            <a:pPr marL="225425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800" i="1" kern="1200" dirty="0">
                <a:solidFill>
                  <a:schemeClr val="tx1"/>
                </a:solidFill>
              </a:rPr>
              <a:t>Denis Stéphanie   	IE CNRS 0,05 ETP</a:t>
            </a:r>
          </a:p>
          <a:p>
            <a:pPr marL="225425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800" i="1" kern="1200" dirty="0">
                <a:solidFill>
                  <a:schemeClr val="tx1"/>
                </a:solidFill>
              </a:rPr>
              <a:t>CHAMBRIER Pierre 	AI INRAE RDP 0,05 ETP</a:t>
            </a:r>
          </a:p>
          <a:p>
            <a:pPr marL="225425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800" i="1" kern="1200" dirty="0">
                <a:solidFill>
                  <a:schemeClr val="tx1"/>
                </a:solidFill>
              </a:rPr>
              <a:t>MATHIEU Cyrille 	CR INSERM CIRI 0,05 ETP</a:t>
            </a:r>
          </a:p>
          <a:p>
            <a:pPr marL="225425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800" i="1" kern="1200" dirty="0">
                <a:solidFill>
                  <a:schemeClr val="tx1"/>
                </a:solidFill>
              </a:rPr>
              <a:t>NGUYEN Xuan		IE ENSL CIRI 0,05 ETP</a:t>
            </a:r>
          </a:p>
          <a:p>
            <a:pPr marL="225425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800" i="1" kern="1200" dirty="0">
                <a:solidFill>
                  <a:schemeClr val="tx1"/>
                </a:solidFill>
              </a:rPr>
              <a:t>PASDELOUP Marielle 	IE CNRS LBTI 0,05 ETP</a:t>
            </a:r>
          </a:p>
          <a:p>
            <a:pPr marL="225425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800" i="1" kern="1200" dirty="0">
                <a:solidFill>
                  <a:schemeClr val="tx1"/>
                </a:solidFill>
              </a:rPr>
              <a:t>VADON-LEGOFF Sandrine CR CNRS LBTI 0,05 ETP</a:t>
            </a:r>
          </a:p>
          <a:p>
            <a:pPr marL="225425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800" i="1" kern="1200" dirty="0">
                <a:solidFill>
                  <a:schemeClr val="tx1"/>
                </a:solidFill>
              </a:rPr>
              <a:t>DECIMO Didier 	IR Inserm CIRI 0,10 ETP</a:t>
            </a:r>
          </a:p>
          <a:p>
            <a:pPr marL="225425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800" i="1" dirty="0">
                <a:solidFill>
                  <a:schemeClr val="tx1"/>
                </a:solidFill>
              </a:rPr>
              <a:t>MATHIEU Anne-Laure       IR Inserm CIRI 0,05 ETP</a:t>
            </a:r>
            <a:endParaRPr lang="fr-FR" sz="800" i="1" kern="1200" dirty="0">
              <a:solidFill>
                <a:schemeClr val="tx1"/>
              </a:solidFill>
            </a:endParaRPr>
          </a:p>
          <a:p>
            <a:pPr marL="0" lvl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100" b="1" u="sng" kern="1200" dirty="0" err="1">
                <a:solidFill>
                  <a:schemeClr val="tx1"/>
                </a:solidFill>
              </a:rPr>
              <a:t>AniRA-Vectorologie</a:t>
            </a:r>
            <a:endParaRPr lang="fr-FR" sz="1100" b="1" u="sng" kern="1200" dirty="0">
              <a:solidFill>
                <a:schemeClr val="tx1"/>
              </a:solidFill>
            </a:endParaRPr>
          </a:p>
          <a:p>
            <a:pPr marL="0" lvl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800" kern="1200" dirty="0">
                <a:solidFill>
                  <a:schemeClr val="tx1"/>
                </a:solidFill>
              </a:rPr>
              <a:t>(2,6 ETP + </a:t>
            </a:r>
            <a:r>
              <a:rPr lang="fr-FR" sz="800" i="1" kern="1200" dirty="0">
                <a:solidFill>
                  <a:schemeClr val="tx1"/>
                </a:solidFill>
              </a:rPr>
              <a:t>0,8 ETP mutualisé</a:t>
            </a:r>
            <a:r>
              <a:rPr lang="fr-FR" sz="800" kern="1200" dirty="0">
                <a:solidFill>
                  <a:schemeClr val="tx1"/>
                </a:solidFill>
              </a:rPr>
              <a:t>)</a:t>
            </a:r>
          </a:p>
          <a:p>
            <a:pPr marL="225425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1" i="1" kern="1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Caroline COSTA-FEJOZ 	IE Inserm CIRI 0,8 ETP (Resp.)</a:t>
            </a:r>
          </a:p>
          <a:p>
            <a:pPr marL="225425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0" i="0" kern="1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Gisèle LATIL-FROMENT 	TCE Inserm 1 ETP</a:t>
            </a:r>
          </a:p>
          <a:p>
            <a:pPr marL="225425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0" i="0" kern="1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Aurélie THIBAUT 	AI CNRS 0,6 ETP</a:t>
            </a:r>
          </a:p>
          <a:p>
            <a:pPr marL="225425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0" i="0" kern="1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Capucine BOURGEOIS 	Apprentie Inserm 1 ETP</a:t>
            </a:r>
          </a:p>
          <a:p>
            <a:pPr marL="0" lvl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050" b="1" u="sng" kern="1200" dirty="0">
                <a:solidFill>
                  <a:schemeClr val="tx1"/>
                </a:solidFill>
              </a:rPr>
              <a:t>Irradiateur</a:t>
            </a:r>
          </a:p>
          <a:p>
            <a:pPr marL="0" lvl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(</a:t>
            </a:r>
            <a:r>
              <a:rPr lang="fr-FR" sz="800" i="1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0,2 ETP mutualisé</a:t>
            </a:r>
            <a:r>
              <a:rPr lang="fr-FR" sz="800" kern="12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)</a:t>
            </a:r>
          </a:p>
          <a:p>
            <a:pPr marL="225425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1" i="1" kern="1200" dirty="0">
                <a:solidFill>
                  <a:schemeClr val="tx1"/>
                </a:solidFill>
              </a:rPr>
              <a:t>Fabrice MURE IR Inserm CIRI 0,2 ETP (Responsable) </a:t>
            </a:r>
            <a:r>
              <a:rPr lang="fr-FR" sz="900" b="0" i="1" u="sng" kern="1200" dirty="0">
                <a:solidFill>
                  <a:schemeClr val="tx1"/>
                </a:solidFill>
              </a:rPr>
              <a:t>(APR)</a:t>
            </a:r>
          </a:p>
        </p:txBody>
      </p:sp>
      <p:sp>
        <p:nvSpPr>
          <p:cNvPr id="23" name="Forme libre 22">
            <a:extLst>
              <a:ext uri="{FF2B5EF4-FFF2-40B4-BE49-F238E27FC236}">
                <a16:creationId xmlns:a16="http://schemas.microsoft.com/office/drawing/2014/main" id="{00C209E2-DA5E-42DA-C812-9A4C98387C4B}"/>
              </a:ext>
            </a:extLst>
          </p:cNvPr>
          <p:cNvSpPr/>
          <p:nvPr/>
        </p:nvSpPr>
        <p:spPr>
          <a:xfrm>
            <a:off x="3425911" y="2784657"/>
            <a:ext cx="2897652" cy="235238"/>
          </a:xfrm>
          <a:custGeom>
            <a:avLst/>
            <a:gdLst>
              <a:gd name="connsiteX0" fmla="*/ 0 w 1724256"/>
              <a:gd name="connsiteY0" fmla="*/ 0 h 363523"/>
              <a:gd name="connsiteX1" fmla="*/ 1724256 w 1724256"/>
              <a:gd name="connsiteY1" fmla="*/ 0 h 363523"/>
              <a:gd name="connsiteX2" fmla="*/ 1724256 w 1724256"/>
              <a:gd name="connsiteY2" fmla="*/ 363523 h 363523"/>
              <a:gd name="connsiteX3" fmla="*/ 0 w 1724256"/>
              <a:gd name="connsiteY3" fmla="*/ 363523 h 363523"/>
              <a:gd name="connsiteX4" fmla="*/ 0 w 1724256"/>
              <a:gd name="connsiteY4" fmla="*/ 0 h 3635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24256" h="363523">
                <a:moveTo>
                  <a:pt x="0" y="0"/>
                </a:moveTo>
                <a:lnTo>
                  <a:pt x="1724256" y="0"/>
                </a:lnTo>
                <a:lnTo>
                  <a:pt x="1724256" y="363523"/>
                </a:lnTo>
                <a:lnTo>
                  <a:pt x="0" y="363523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25400">
            <a:solidFill>
              <a:srgbClr val="9933FF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7940" tIns="6985" rIns="27940" bIns="6985" numCol="1" spcCol="1270" anchor="ctr" anchorCtr="0">
            <a:noAutofit/>
          </a:bodyPr>
          <a:lstStyle/>
          <a:p>
            <a:pPr marL="0" lvl="0" indent="0"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100" b="1" kern="1200" dirty="0"/>
              <a:t>TECHNOLOGIES CELLULAIRES ET GENETIQUES</a:t>
            </a:r>
          </a:p>
        </p:txBody>
      </p:sp>
      <p:sp>
        <p:nvSpPr>
          <p:cNvPr id="28" name="Forme libre 27">
            <a:extLst>
              <a:ext uri="{FF2B5EF4-FFF2-40B4-BE49-F238E27FC236}">
                <a16:creationId xmlns:a16="http://schemas.microsoft.com/office/drawing/2014/main" id="{398B4D69-49CB-96C6-5BB7-0532371F8A5E}"/>
              </a:ext>
            </a:extLst>
          </p:cNvPr>
          <p:cNvSpPr/>
          <p:nvPr/>
        </p:nvSpPr>
        <p:spPr>
          <a:xfrm>
            <a:off x="8983883" y="438673"/>
            <a:ext cx="3142987" cy="1036411"/>
          </a:xfrm>
          <a:custGeom>
            <a:avLst/>
            <a:gdLst>
              <a:gd name="connsiteX0" fmla="*/ 0 w 2882674"/>
              <a:gd name="connsiteY0" fmla="*/ 0 h 1036411"/>
              <a:gd name="connsiteX1" fmla="*/ 2882674 w 2882674"/>
              <a:gd name="connsiteY1" fmla="*/ 0 h 1036411"/>
              <a:gd name="connsiteX2" fmla="*/ 2882674 w 2882674"/>
              <a:gd name="connsiteY2" fmla="*/ 1036411 h 1036411"/>
              <a:gd name="connsiteX3" fmla="*/ 0 w 2882674"/>
              <a:gd name="connsiteY3" fmla="*/ 1036411 h 1036411"/>
              <a:gd name="connsiteX4" fmla="*/ 0 w 2882674"/>
              <a:gd name="connsiteY4" fmla="*/ 0 h 103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82674" h="1036411">
                <a:moveTo>
                  <a:pt x="0" y="0"/>
                </a:moveTo>
                <a:lnTo>
                  <a:pt x="2882674" y="0"/>
                </a:lnTo>
                <a:lnTo>
                  <a:pt x="2882674" y="1036411"/>
                </a:lnTo>
                <a:lnTo>
                  <a:pt x="0" y="1036411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B68CE9"/>
              </a:gs>
              <a:gs pos="50000">
                <a:srgbClr val="E9B5EC"/>
              </a:gs>
              <a:gs pos="100000">
                <a:srgbClr val="E5C8FF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tx1"/>
            </a:solidFill>
          </a:ln>
          <a:effectLst>
            <a:glow rad="381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985" tIns="6985" rIns="6985" bIns="28883" numCol="1" spcCol="1270" anchor="ctr" anchorCtr="0">
            <a:noAutofit/>
          </a:bodyPr>
          <a:lstStyle/>
          <a:p>
            <a:pPr marL="227013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1" kern="1200" dirty="0">
                <a:solidFill>
                  <a:schemeClr val="tx1"/>
                </a:solidFill>
              </a:rPr>
              <a:t>PBES      	</a:t>
            </a:r>
            <a:r>
              <a:rPr lang="fr-FR" sz="900" i="1" kern="1200" dirty="0">
                <a:solidFill>
                  <a:schemeClr val="tx1"/>
                </a:solidFill>
              </a:rPr>
              <a:t>Antoine MARCAIS, CR Inserm CIRI, 0,1 ETP</a:t>
            </a:r>
          </a:p>
          <a:p>
            <a:pPr marL="227013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i="1" kern="1200" dirty="0">
                <a:solidFill>
                  <a:schemeClr val="tx1"/>
                </a:solidFill>
              </a:rPr>
              <a:t>                            Emilie BOURDONNAY, MCF UCBL CIRI, 0,1 ETP</a:t>
            </a:r>
          </a:p>
          <a:p>
            <a:pPr marL="227013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1" dirty="0" err="1">
                <a:solidFill>
                  <a:schemeClr val="tx1"/>
                </a:solidFill>
              </a:rPr>
              <a:t>C</a:t>
            </a:r>
            <a:r>
              <a:rPr lang="fr-FR" sz="900" b="1" kern="1200" dirty="0" err="1">
                <a:solidFill>
                  <a:schemeClr val="tx1"/>
                </a:solidFill>
              </a:rPr>
              <a:t>ytométrie</a:t>
            </a:r>
            <a:r>
              <a:rPr lang="fr-FR" sz="900" b="1" kern="1200" dirty="0">
                <a:solidFill>
                  <a:schemeClr val="tx1"/>
                </a:solidFill>
              </a:rPr>
              <a:t>  	</a:t>
            </a:r>
            <a:r>
              <a:rPr lang="fr-FR" sz="900" i="1" kern="1200" dirty="0">
                <a:solidFill>
                  <a:schemeClr val="tx1"/>
                </a:solidFill>
              </a:rPr>
              <a:t>Nicolas PERSONNIC, CR CNRS CIRI, 0,05 ETP</a:t>
            </a:r>
          </a:p>
          <a:p>
            <a:pPr marL="227013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1" kern="1200" dirty="0">
                <a:solidFill>
                  <a:schemeClr val="tx1"/>
                </a:solidFill>
              </a:rPr>
              <a:t>PSF</a:t>
            </a:r>
            <a:r>
              <a:rPr lang="fr-FR" sz="900" kern="1200" dirty="0">
                <a:solidFill>
                  <a:schemeClr val="tx1"/>
                </a:solidFill>
              </a:rPr>
              <a:t>                 	</a:t>
            </a:r>
            <a:r>
              <a:rPr lang="fr-FR" sz="900" i="1" kern="1200" dirty="0">
                <a:solidFill>
                  <a:schemeClr val="tx1"/>
                </a:solidFill>
              </a:rPr>
              <a:t>Cédric ORELLE, DR CNRS MMSB, 0,05 ETP</a:t>
            </a:r>
          </a:p>
          <a:p>
            <a:pPr marL="227013" lvl="0" indent="0" algn="l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  <a:tabLst/>
            </a:pPr>
            <a:r>
              <a:rPr lang="fr-FR" sz="900" b="1" kern="1200" dirty="0">
                <a:solidFill>
                  <a:schemeClr val="tx1"/>
                </a:solidFill>
              </a:rPr>
              <a:t>PLATIM</a:t>
            </a:r>
            <a:r>
              <a:rPr lang="fr-FR" sz="900" kern="1200" dirty="0">
                <a:solidFill>
                  <a:schemeClr val="tx1"/>
                </a:solidFill>
              </a:rPr>
              <a:t>            	</a:t>
            </a:r>
            <a:r>
              <a:rPr lang="fr-FR" sz="900" i="1" kern="1200" dirty="0" err="1">
                <a:solidFill>
                  <a:schemeClr val="tx1"/>
                </a:solidFill>
              </a:rPr>
              <a:t>Teva</a:t>
            </a:r>
            <a:r>
              <a:rPr lang="fr-FR" sz="900" i="1" kern="1200" dirty="0">
                <a:solidFill>
                  <a:schemeClr val="tx1"/>
                </a:solidFill>
              </a:rPr>
              <a:t> VERNOUX, DR CNRS RDP, 0,05 ETP</a:t>
            </a:r>
          </a:p>
        </p:txBody>
      </p:sp>
      <p:sp>
        <p:nvSpPr>
          <p:cNvPr id="29" name="Forme libre 28">
            <a:extLst>
              <a:ext uri="{FF2B5EF4-FFF2-40B4-BE49-F238E27FC236}">
                <a16:creationId xmlns:a16="http://schemas.microsoft.com/office/drawing/2014/main" id="{E46BB5E7-DCF6-717D-C132-86585028DED9}"/>
              </a:ext>
            </a:extLst>
          </p:cNvPr>
          <p:cNvSpPr/>
          <p:nvPr/>
        </p:nvSpPr>
        <p:spPr>
          <a:xfrm>
            <a:off x="9647261" y="108147"/>
            <a:ext cx="1623404" cy="265224"/>
          </a:xfrm>
          <a:custGeom>
            <a:avLst/>
            <a:gdLst>
              <a:gd name="connsiteX0" fmla="*/ 0 w 1393420"/>
              <a:gd name="connsiteY0" fmla="*/ 0 h 134693"/>
              <a:gd name="connsiteX1" fmla="*/ 1393420 w 1393420"/>
              <a:gd name="connsiteY1" fmla="*/ 0 h 134693"/>
              <a:gd name="connsiteX2" fmla="*/ 1393420 w 1393420"/>
              <a:gd name="connsiteY2" fmla="*/ 134693 h 134693"/>
              <a:gd name="connsiteX3" fmla="*/ 0 w 1393420"/>
              <a:gd name="connsiteY3" fmla="*/ 134693 h 134693"/>
              <a:gd name="connsiteX4" fmla="*/ 0 w 1393420"/>
              <a:gd name="connsiteY4" fmla="*/ 0 h 134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3420" h="134693">
                <a:moveTo>
                  <a:pt x="0" y="0"/>
                </a:moveTo>
                <a:lnTo>
                  <a:pt x="1393420" y="0"/>
                </a:lnTo>
                <a:lnTo>
                  <a:pt x="1393420" y="134693"/>
                </a:lnTo>
                <a:lnTo>
                  <a:pt x="0" y="134693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25400">
            <a:solidFill>
              <a:srgbClr val="9933FF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860" tIns="5715" rIns="22860" bIns="5715" numCol="1" spcCol="1270" anchor="ctr" anchorCtr="0">
            <a:noAutofit/>
          </a:bodyPr>
          <a:lstStyle/>
          <a:p>
            <a:pPr marL="0" lvl="0" indent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100" b="1" kern="1200" dirty="0"/>
              <a:t>DELEGUES SCIENTIFIQUES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AA662824-72A1-40D1-B693-4D7190211CD7}"/>
              </a:ext>
            </a:extLst>
          </p:cNvPr>
          <p:cNvSpPr txBox="1"/>
          <p:nvPr/>
        </p:nvSpPr>
        <p:spPr>
          <a:xfrm>
            <a:off x="65127" y="851062"/>
            <a:ext cx="136516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Organigramme UAR3444/US8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900" dirty="0">
                <a:solidFill>
                  <a:prstClr val="black"/>
                </a:solidFill>
                <a:latin typeface="Calibri" panose="020F0502020204030204"/>
              </a:rPr>
              <a:t>Septembre  2025</a:t>
            </a:r>
            <a:endParaRPr kumimoji="0" lang="fr-F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39A47575-490B-4B51-A17F-195F230B97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201"/>
            <a:ext cx="2197994" cy="759853"/>
          </a:xfrm>
          <a:prstGeom prst="rect">
            <a:avLst/>
          </a:prstGeom>
        </p:spPr>
      </p:pic>
      <p:sp>
        <p:nvSpPr>
          <p:cNvPr id="41" name="Rectangle 40">
            <a:extLst>
              <a:ext uri="{FF2B5EF4-FFF2-40B4-BE49-F238E27FC236}">
                <a16:creationId xmlns:a16="http://schemas.microsoft.com/office/drawing/2014/main" id="{FB8F09C7-D2C9-14D3-0F58-C8CDFA974073}"/>
              </a:ext>
            </a:extLst>
          </p:cNvPr>
          <p:cNvSpPr/>
          <p:nvPr/>
        </p:nvSpPr>
        <p:spPr>
          <a:xfrm>
            <a:off x="2008908" y="827477"/>
            <a:ext cx="3842763" cy="1361541"/>
          </a:xfrm>
          <a:prstGeom prst="rect">
            <a:avLst/>
          </a:prstGeom>
          <a:solidFill>
            <a:srgbClr val="9933FF">
              <a:alpha val="14566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9" name="Forme libre 38">
            <a:extLst>
              <a:ext uri="{FF2B5EF4-FFF2-40B4-BE49-F238E27FC236}">
                <a16:creationId xmlns:a16="http://schemas.microsoft.com/office/drawing/2014/main" id="{6212BD60-AC45-42BD-C2DC-2EC8386F71EC}"/>
              </a:ext>
            </a:extLst>
          </p:cNvPr>
          <p:cNvSpPr/>
          <p:nvPr/>
        </p:nvSpPr>
        <p:spPr>
          <a:xfrm>
            <a:off x="3875203" y="1203231"/>
            <a:ext cx="1684826" cy="306584"/>
          </a:xfrm>
          <a:custGeom>
            <a:avLst/>
            <a:gdLst>
              <a:gd name="connsiteX0" fmla="*/ 0 w 1684826"/>
              <a:gd name="connsiteY0" fmla="*/ 0 h 231439"/>
              <a:gd name="connsiteX1" fmla="*/ 1684826 w 1684826"/>
              <a:gd name="connsiteY1" fmla="*/ 0 h 231439"/>
              <a:gd name="connsiteX2" fmla="*/ 1684826 w 1684826"/>
              <a:gd name="connsiteY2" fmla="*/ 231439 h 231439"/>
              <a:gd name="connsiteX3" fmla="*/ 0 w 1684826"/>
              <a:gd name="connsiteY3" fmla="*/ 231439 h 231439"/>
              <a:gd name="connsiteX4" fmla="*/ 0 w 1684826"/>
              <a:gd name="connsiteY4" fmla="*/ 0 h 2314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84826" h="231439">
                <a:moveTo>
                  <a:pt x="0" y="0"/>
                </a:moveTo>
                <a:lnTo>
                  <a:pt x="1684826" y="0"/>
                </a:lnTo>
                <a:lnTo>
                  <a:pt x="1684826" y="231439"/>
                </a:lnTo>
                <a:lnTo>
                  <a:pt x="0" y="23143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50">
            <a:solidFill>
              <a:srgbClr val="9933FF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860" tIns="5715" rIns="22860" bIns="5715" numCol="1" spcCol="1270" anchor="ctr" anchorCtr="0">
            <a:noAutofit/>
          </a:bodyPr>
          <a:lstStyle/>
          <a:p>
            <a:pPr marL="0" lvl="0" indent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900" b="1" kern="1200" dirty="0"/>
              <a:t>Administration finances et communication</a:t>
            </a:r>
          </a:p>
        </p:txBody>
      </p:sp>
      <p:sp>
        <p:nvSpPr>
          <p:cNvPr id="40" name="Forme libre 39">
            <a:extLst>
              <a:ext uri="{FF2B5EF4-FFF2-40B4-BE49-F238E27FC236}">
                <a16:creationId xmlns:a16="http://schemas.microsoft.com/office/drawing/2014/main" id="{16381BA6-6712-9104-7F10-727D834F5ABB}"/>
              </a:ext>
            </a:extLst>
          </p:cNvPr>
          <p:cNvSpPr/>
          <p:nvPr/>
        </p:nvSpPr>
        <p:spPr>
          <a:xfrm>
            <a:off x="2458200" y="1218738"/>
            <a:ext cx="967711" cy="256346"/>
          </a:xfrm>
          <a:custGeom>
            <a:avLst/>
            <a:gdLst>
              <a:gd name="connsiteX0" fmla="*/ 0 w 967711"/>
              <a:gd name="connsiteY0" fmla="*/ 0 h 225740"/>
              <a:gd name="connsiteX1" fmla="*/ 967711 w 967711"/>
              <a:gd name="connsiteY1" fmla="*/ 0 h 225740"/>
              <a:gd name="connsiteX2" fmla="*/ 967711 w 967711"/>
              <a:gd name="connsiteY2" fmla="*/ 225740 h 225740"/>
              <a:gd name="connsiteX3" fmla="*/ 0 w 967711"/>
              <a:gd name="connsiteY3" fmla="*/ 225740 h 225740"/>
              <a:gd name="connsiteX4" fmla="*/ 0 w 967711"/>
              <a:gd name="connsiteY4" fmla="*/ 0 h 2257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67711" h="225740">
                <a:moveTo>
                  <a:pt x="0" y="0"/>
                </a:moveTo>
                <a:lnTo>
                  <a:pt x="967711" y="0"/>
                </a:lnTo>
                <a:lnTo>
                  <a:pt x="967711" y="225740"/>
                </a:lnTo>
                <a:lnTo>
                  <a:pt x="0" y="22574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9050">
            <a:solidFill>
              <a:srgbClr val="9933FF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2860" tIns="5715" rIns="22860" bIns="5715" numCol="1" spcCol="1270" anchor="ctr" anchorCtr="0">
            <a:noAutofit/>
          </a:bodyPr>
          <a:lstStyle/>
          <a:p>
            <a:pPr marL="0" lvl="0" indent="0"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900" b="1" kern="1200" dirty="0"/>
              <a:t>SMQ</a:t>
            </a:r>
          </a:p>
        </p:txBody>
      </p:sp>
      <p:cxnSp>
        <p:nvCxnSpPr>
          <p:cNvPr id="45" name="Connecteur droit 44">
            <a:extLst>
              <a:ext uri="{FF2B5EF4-FFF2-40B4-BE49-F238E27FC236}">
                <a16:creationId xmlns:a16="http://schemas.microsoft.com/office/drawing/2014/main" id="{E0DAB2BD-60DC-A0A3-71E0-A2EC2F223D16}"/>
              </a:ext>
            </a:extLst>
          </p:cNvPr>
          <p:cNvCxnSpPr>
            <a:stCxn id="41" idx="3"/>
          </p:cNvCxnSpPr>
          <p:nvPr/>
        </p:nvCxnSpPr>
        <p:spPr>
          <a:xfrm>
            <a:off x="5851671" y="1508248"/>
            <a:ext cx="759979" cy="1567"/>
          </a:xfrm>
          <a:prstGeom prst="line">
            <a:avLst/>
          </a:prstGeom>
          <a:ln w="19050">
            <a:solidFill>
              <a:srgbClr val="99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45">
            <a:extLst>
              <a:ext uri="{FF2B5EF4-FFF2-40B4-BE49-F238E27FC236}">
                <a16:creationId xmlns:a16="http://schemas.microsoft.com/office/drawing/2014/main" id="{F67C7455-46F5-C6C8-8209-0DDD1C445F01}"/>
              </a:ext>
            </a:extLst>
          </p:cNvPr>
          <p:cNvCxnSpPr>
            <a:cxnSpLocks/>
          </p:cNvCxnSpPr>
          <p:nvPr/>
        </p:nvCxnSpPr>
        <p:spPr>
          <a:xfrm>
            <a:off x="8641922" y="851062"/>
            <a:ext cx="360468" cy="0"/>
          </a:xfrm>
          <a:prstGeom prst="line">
            <a:avLst/>
          </a:prstGeom>
          <a:ln w="19050">
            <a:solidFill>
              <a:srgbClr val="99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47">
            <a:extLst>
              <a:ext uri="{FF2B5EF4-FFF2-40B4-BE49-F238E27FC236}">
                <a16:creationId xmlns:a16="http://schemas.microsoft.com/office/drawing/2014/main" id="{82B1B2B6-682D-CA81-6B2D-838174CC9EE7}"/>
              </a:ext>
            </a:extLst>
          </p:cNvPr>
          <p:cNvCxnSpPr>
            <a:cxnSpLocks/>
          </p:cNvCxnSpPr>
          <p:nvPr/>
        </p:nvCxnSpPr>
        <p:spPr>
          <a:xfrm>
            <a:off x="6610057" y="1139436"/>
            <a:ext cx="0" cy="1374498"/>
          </a:xfrm>
          <a:prstGeom prst="line">
            <a:avLst/>
          </a:prstGeom>
          <a:ln w="19050">
            <a:solidFill>
              <a:srgbClr val="99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49">
            <a:extLst>
              <a:ext uri="{FF2B5EF4-FFF2-40B4-BE49-F238E27FC236}">
                <a16:creationId xmlns:a16="http://schemas.microsoft.com/office/drawing/2014/main" id="{6A8E180A-37F5-1689-79B9-565B945F267F}"/>
              </a:ext>
            </a:extLst>
          </p:cNvPr>
          <p:cNvCxnSpPr>
            <a:cxnSpLocks/>
          </p:cNvCxnSpPr>
          <p:nvPr/>
        </p:nvCxnSpPr>
        <p:spPr>
          <a:xfrm>
            <a:off x="1829882" y="2500264"/>
            <a:ext cx="7057070" cy="20788"/>
          </a:xfrm>
          <a:prstGeom prst="line">
            <a:avLst/>
          </a:prstGeom>
          <a:ln w="19050">
            <a:solidFill>
              <a:srgbClr val="99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cteur droit 56">
            <a:extLst>
              <a:ext uri="{FF2B5EF4-FFF2-40B4-BE49-F238E27FC236}">
                <a16:creationId xmlns:a16="http://schemas.microsoft.com/office/drawing/2014/main" id="{79A4C9A4-C0D9-AE7F-05E8-D8BCEEDD6135}"/>
              </a:ext>
            </a:extLst>
          </p:cNvPr>
          <p:cNvCxnSpPr>
            <a:cxnSpLocks/>
          </p:cNvCxnSpPr>
          <p:nvPr/>
        </p:nvCxnSpPr>
        <p:spPr>
          <a:xfrm>
            <a:off x="7505781" y="2521052"/>
            <a:ext cx="0" cy="263605"/>
          </a:xfrm>
          <a:prstGeom prst="line">
            <a:avLst/>
          </a:prstGeom>
          <a:ln w="19050">
            <a:solidFill>
              <a:srgbClr val="99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cteur droit 62">
            <a:extLst>
              <a:ext uri="{FF2B5EF4-FFF2-40B4-BE49-F238E27FC236}">
                <a16:creationId xmlns:a16="http://schemas.microsoft.com/office/drawing/2014/main" id="{FAFC25BF-6F7F-3F4F-38F1-F1D97808B6E3}"/>
              </a:ext>
            </a:extLst>
          </p:cNvPr>
          <p:cNvCxnSpPr>
            <a:cxnSpLocks/>
          </p:cNvCxnSpPr>
          <p:nvPr/>
        </p:nvCxnSpPr>
        <p:spPr>
          <a:xfrm>
            <a:off x="1826778" y="2500264"/>
            <a:ext cx="3104" cy="284393"/>
          </a:xfrm>
          <a:prstGeom prst="line">
            <a:avLst/>
          </a:prstGeom>
          <a:ln w="19050">
            <a:solidFill>
              <a:srgbClr val="99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cteur droit 65">
            <a:extLst>
              <a:ext uri="{FF2B5EF4-FFF2-40B4-BE49-F238E27FC236}">
                <a16:creationId xmlns:a16="http://schemas.microsoft.com/office/drawing/2014/main" id="{1CE43C05-8349-B627-18A7-CC90A15976B3}"/>
              </a:ext>
            </a:extLst>
          </p:cNvPr>
          <p:cNvCxnSpPr>
            <a:cxnSpLocks/>
          </p:cNvCxnSpPr>
          <p:nvPr/>
        </p:nvCxnSpPr>
        <p:spPr>
          <a:xfrm>
            <a:off x="4826757" y="2500263"/>
            <a:ext cx="0" cy="284394"/>
          </a:xfrm>
          <a:prstGeom prst="line">
            <a:avLst/>
          </a:prstGeom>
          <a:ln w="19050">
            <a:solidFill>
              <a:srgbClr val="99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orme libre 23">
            <a:extLst>
              <a:ext uri="{FF2B5EF4-FFF2-40B4-BE49-F238E27FC236}">
                <a16:creationId xmlns:a16="http://schemas.microsoft.com/office/drawing/2014/main" id="{D81F047A-68A6-B052-0E08-9738D91E4F22}"/>
              </a:ext>
            </a:extLst>
          </p:cNvPr>
          <p:cNvSpPr/>
          <p:nvPr/>
        </p:nvSpPr>
        <p:spPr>
          <a:xfrm>
            <a:off x="3827502" y="1563595"/>
            <a:ext cx="1920543" cy="412933"/>
          </a:xfrm>
          <a:custGeom>
            <a:avLst/>
            <a:gdLst>
              <a:gd name="connsiteX0" fmla="*/ 0 w 1754477"/>
              <a:gd name="connsiteY0" fmla="*/ 0 h 412933"/>
              <a:gd name="connsiteX1" fmla="*/ 1754477 w 1754477"/>
              <a:gd name="connsiteY1" fmla="*/ 0 h 412933"/>
              <a:gd name="connsiteX2" fmla="*/ 1754477 w 1754477"/>
              <a:gd name="connsiteY2" fmla="*/ 412933 h 412933"/>
              <a:gd name="connsiteX3" fmla="*/ 0 w 1754477"/>
              <a:gd name="connsiteY3" fmla="*/ 412933 h 412933"/>
              <a:gd name="connsiteX4" fmla="*/ 0 w 1754477"/>
              <a:gd name="connsiteY4" fmla="*/ 0 h 4129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54477" h="412933">
                <a:moveTo>
                  <a:pt x="0" y="0"/>
                </a:moveTo>
                <a:lnTo>
                  <a:pt x="1754477" y="0"/>
                </a:lnTo>
                <a:lnTo>
                  <a:pt x="1754477" y="412933"/>
                </a:lnTo>
                <a:lnTo>
                  <a:pt x="0" y="412933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B68CE9">
                  <a:lumMod val="63000"/>
                  <a:lumOff val="37000"/>
                </a:srgbClr>
              </a:gs>
              <a:gs pos="50000">
                <a:srgbClr val="E9B5EC"/>
              </a:gs>
              <a:gs pos="100000">
                <a:srgbClr val="E5C8FF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tx1"/>
            </a:solidFill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985" tIns="6985" rIns="6985" bIns="28883" numCol="1" spcCol="1270" anchor="ctr" anchorCtr="0">
            <a:noAutofit/>
          </a:bodyPr>
          <a:lstStyle/>
          <a:p>
            <a:pPr marL="53975" lvl="0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000" kern="1200" dirty="0">
                <a:solidFill>
                  <a:schemeClr val="tx1"/>
                </a:solidFill>
              </a:rPr>
              <a:t>Elodie MOLLICA TCS CNRS 1 ETP</a:t>
            </a:r>
          </a:p>
          <a:p>
            <a:pPr marL="53975" lvl="0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000" kern="1200" dirty="0">
                <a:solidFill>
                  <a:schemeClr val="tx1"/>
                </a:solidFill>
              </a:rPr>
              <a:t>Emilie ZITTE  TCN CDD ENSL 1 ETP</a:t>
            </a:r>
          </a:p>
        </p:txBody>
      </p:sp>
      <p:sp>
        <p:nvSpPr>
          <p:cNvPr id="26" name="Forme libre 25">
            <a:extLst>
              <a:ext uri="{FF2B5EF4-FFF2-40B4-BE49-F238E27FC236}">
                <a16:creationId xmlns:a16="http://schemas.microsoft.com/office/drawing/2014/main" id="{FA054020-E26A-9675-5378-AF06B60D7308}"/>
              </a:ext>
            </a:extLst>
          </p:cNvPr>
          <p:cNvSpPr/>
          <p:nvPr/>
        </p:nvSpPr>
        <p:spPr>
          <a:xfrm>
            <a:off x="2099897" y="1588175"/>
            <a:ext cx="1598013" cy="350795"/>
          </a:xfrm>
          <a:custGeom>
            <a:avLst/>
            <a:gdLst>
              <a:gd name="connsiteX0" fmla="*/ 0 w 1598013"/>
              <a:gd name="connsiteY0" fmla="*/ 0 h 350795"/>
              <a:gd name="connsiteX1" fmla="*/ 1598013 w 1598013"/>
              <a:gd name="connsiteY1" fmla="*/ 0 h 350795"/>
              <a:gd name="connsiteX2" fmla="*/ 1598013 w 1598013"/>
              <a:gd name="connsiteY2" fmla="*/ 350795 h 350795"/>
              <a:gd name="connsiteX3" fmla="*/ 0 w 1598013"/>
              <a:gd name="connsiteY3" fmla="*/ 350795 h 350795"/>
              <a:gd name="connsiteX4" fmla="*/ 0 w 1598013"/>
              <a:gd name="connsiteY4" fmla="*/ 0 h 350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8013" h="350795">
                <a:moveTo>
                  <a:pt x="0" y="0"/>
                </a:moveTo>
                <a:lnTo>
                  <a:pt x="1598013" y="0"/>
                </a:lnTo>
                <a:lnTo>
                  <a:pt x="1598013" y="350795"/>
                </a:lnTo>
                <a:lnTo>
                  <a:pt x="0" y="350795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B68CE9">
                  <a:lumMod val="63000"/>
                  <a:lumOff val="37000"/>
                </a:srgbClr>
              </a:gs>
              <a:gs pos="50000">
                <a:srgbClr val="E9B5EC"/>
              </a:gs>
              <a:gs pos="100000">
                <a:srgbClr val="E5C8FF"/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tx1"/>
            </a:solidFill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350" tIns="6350" rIns="6350" bIns="28883" numCol="1" spcCol="1270" anchor="ctr" anchorCtr="0">
            <a:noAutofit/>
          </a:bodyPr>
          <a:lstStyle/>
          <a:p>
            <a:pPr marL="0" lvl="0" indent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000" b="1" kern="1200" dirty="0">
                <a:solidFill>
                  <a:schemeClr val="tx1"/>
                </a:solidFill>
              </a:rPr>
              <a:t>Margaux  PERROY IE ENSL CDD </a:t>
            </a:r>
            <a:r>
              <a:rPr lang="fr-FR" sz="1000" b="1" dirty="0">
                <a:solidFill>
                  <a:schemeClr val="tx1"/>
                </a:solidFill>
              </a:rPr>
              <a:t>0,75</a:t>
            </a:r>
            <a:r>
              <a:rPr lang="fr-FR" sz="1000" b="1" kern="1200" dirty="0">
                <a:solidFill>
                  <a:schemeClr val="tx1"/>
                </a:solidFill>
              </a:rPr>
              <a:t> ETP (Responsable)</a:t>
            </a:r>
          </a:p>
        </p:txBody>
      </p:sp>
    </p:spTree>
    <p:extLst>
      <p:ext uri="{BB962C8B-B14F-4D97-AF65-F5344CB8AC3E}">
        <p14:creationId xmlns:p14="http://schemas.microsoft.com/office/powerpoint/2010/main" val="396827338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1549</TotalTime>
  <Words>707</Words>
  <Application>Microsoft Office PowerPoint</Application>
  <PresentationFormat>Grand écran</PresentationFormat>
  <Paragraphs>102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Elodie</dc:creator>
  <cp:lastModifiedBy>PERROY Margaux</cp:lastModifiedBy>
  <cp:revision>122</cp:revision>
  <cp:lastPrinted>2023-05-23T07:32:25Z</cp:lastPrinted>
  <dcterms:created xsi:type="dcterms:W3CDTF">2021-03-18T07:50:39Z</dcterms:created>
  <dcterms:modified xsi:type="dcterms:W3CDTF">2025-09-09T07:41:58Z</dcterms:modified>
</cp:coreProperties>
</file>