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264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91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0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3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97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10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41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22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31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1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2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>
                <a:lumMod val="85000"/>
              </a:schemeClr>
            </a:gs>
            <a:gs pos="25000">
              <a:schemeClr val="bg1">
                <a:lumMod val="75000"/>
              </a:schemeClr>
            </a:gs>
            <a:gs pos="72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5571-15B6-49E4-ABF1-B14A54523AC7}" type="datetimeFigureOut">
              <a:rPr lang="fr-FR" smtClean="0"/>
              <a:t>14/05/2018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44B2-CA03-40D9-9788-3B96F90103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9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image" Target="http://image.shopzilla.fr/resize?sq=80&amp;uid=2563755679" TargetMode="Externa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11" Type="http://schemas.openxmlformats.org/officeDocument/2006/relationships/image" Target="../media/image18.wmf"/><Relationship Id="rId5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17.wmf"/><Relationship Id="rId4" Type="http://schemas.openxmlformats.org/officeDocument/2006/relationships/image" Target="../media/image14.jpeg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>
                <a:lumMod val="75000"/>
              </a:schemeClr>
            </a:gs>
            <a:gs pos="47000">
              <a:schemeClr val="bg1">
                <a:lumMod val="75000"/>
              </a:schemeClr>
            </a:gs>
            <a:gs pos="9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188046"/>
            <a:ext cx="9144000" cy="695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49" y="1321053"/>
            <a:ext cx="9121651" cy="14971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altLang="fr-FR" sz="31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SFR </a:t>
            </a:r>
            <a:r>
              <a:rPr lang="fr-FR" altLang="fr-FR" sz="3100" b="1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BioSciences</a:t>
            </a:r>
            <a:r>
              <a:rPr lang="fr-FR" altLang="fr-FR" sz="31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</a:t>
            </a:r>
            <a:r>
              <a:rPr lang="fr-FR" altLang="fr-FR" sz="3100" b="1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Gerland -</a:t>
            </a:r>
            <a:r>
              <a:rPr lang="fr-FR" altLang="fr-FR" sz="31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Lyon Sud UMS 3444 </a:t>
            </a:r>
            <a:r>
              <a:rPr lang="fr-FR" altLang="fr-FR" sz="3100" b="1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/ </a:t>
            </a:r>
            <a:r>
              <a:rPr lang="fr-FR" altLang="fr-FR" sz="31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US8 </a:t>
            </a:r>
            <a:br>
              <a:rPr lang="fr-FR" altLang="fr-FR" sz="31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</a:br>
            <a:r>
              <a:rPr lang="fr-FR" altLang="fr-FR" sz="3100" b="1" dirty="0" smtClean="0">
                <a:solidFill>
                  <a:schemeClr val="tx1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ANIRA </a:t>
            </a:r>
            <a:r>
              <a:rPr lang="fr-FR" altLang="fr-FR" sz="3100" b="1" smtClean="0">
                <a:solidFill>
                  <a:schemeClr val="tx1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- IBISA</a:t>
            </a:r>
            <a:endParaRPr lang="fr-FR" sz="3100" b="1" dirty="0">
              <a:solidFill>
                <a:schemeClr val="tx1"/>
              </a:solidFill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>
          <a:xfrm>
            <a:off x="154206" y="2348880"/>
            <a:ext cx="3364992" cy="62179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3366FF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Equipe du plateau </a:t>
            </a:r>
            <a:endParaRPr lang="fr-FR" dirty="0">
              <a:solidFill>
                <a:srgbClr val="3366FF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353006" y="2839553"/>
            <a:ext cx="3856304" cy="194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fr-FR" altLang="fr-FR" sz="16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Maxime </a:t>
            </a:r>
            <a:r>
              <a:rPr lang="fr-FR" altLang="fr-FR" sz="1600" b="1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RATINIER</a:t>
            </a:r>
            <a:r>
              <a:rPr lang="fr-FR" altLang="fr-FR" sz="16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UMR754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, 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MCF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, 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EPHE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</a:t>
            </a:r>
            <a:endParaRPr lang="fr-FR" altLang="fr-FR" sz="1600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fr-FR" altLang="fr-FR" sz="18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Responsables technique </a:t>
            </a:r>
            <a:r>
              <a:rPr lang="fr-FR" altLang="fr-FR" sz="18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Marie-Pierre  CONFORT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UMR754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, INRA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fr-FR" altLang="fr-FR" sz="16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Barbara </a:t>
            </a:r>
            <a:r>
              <a:rPr lang="fr-FR" altLang="fr-FR" sz="1600" b="1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VIGINIER</a:t>
            </a:r>
            <a:r>
              <a:rPr lang="fr-FR" altLang="fr-FR" sz="16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UMR754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, 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EPHE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Contact 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: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fr-FR" altLang="fr-FR" sz="16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l3.u754@univ-lyon1.fr</a:t>
            </a:r>
            <a:endParaRPr lang="fr-FR" altLang="fr-FR" sz="1600" b="1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fr-FR" altLang="fr-FR" sz="1600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fr-FR" sz="1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650568" y="2368650"/>
            <a:ext cx="3362062" cy="621792"/>
          </a:xfrm>
        </p:spPr>
        <p:txBody>
          <a:bodyPr/>
          <a:lstStyle/>
          <a:p>
            <a:r>
              <a:rPr lang="fr-FR" dirty="0" smtClean="0">
                <a:solidFill>
                  <a:srgbClr val="3366FF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Conseil scientifique </a:t>
            </a:r>
            <a:endParaRPr lang="fr-FR" dirty="0">
              <a:solidFill>
                <a:srgbClr val="3366FF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4"/>
          </p:nvPr>
        </p:nvSpPr>
        <p:spPr>
          <a:xfrm>
            <a:off x="4844255" y="2932859"/>
            <a:ext cx="4188807" cy="216024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Olivier DIAZ 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CIRI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), </a:t>
            </a:r>
            <a:endParaRPr lang="fr-FR" altLang="fr-FR" sz="1600" dirty="0" smtClean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Didier 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NEGRE (CIRI), </a:t>
            </a:r>
            <a:endParaRPr lang="fr-FR" altLang="fr-FR" sz="1600" dirty="0" smtClean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Frederick 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ARNAUD 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UMR754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Suzana 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SALCEDO 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UMR5086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Claire 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VALIENTE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-MORO 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UMR5557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 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Fabienne ARCHER (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UMR754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fr-FR" altLang="fr-FR" sz="1600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endParaRPr lang="fr-FR" sz="1600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5" name="Rectangle 148"/>
          <p:cNvSpPr>
            <a:spLocks noChangeArrowheads="1"/>
          </p:cNvSpPr>
          <p:nvPr/>
        </p:nvSpPr>
        <p:spPr bwMode="auto">
          <a:xfrm>
            <a:off x="1199413" y="-81361"/>
            <a:ext cx="35558" cy="31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7575" tIns="8787" rIns="17575" bIns="878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7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900"/>
          </a:p>
        </p:txBody>
      </p:sp>
      <p:pic>
        <p:nvPicPr>
          <p:cNvPr id="6" name="Picture 173" descr="Logo du site Ens L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41" y="-144340"/>
            <a:ext cx="134257" cy="13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5" descr="Logo du site Ens L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70" y="-114858"/>
            <a:ext cx="134257" cy="13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5" descr="log ucb 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56942"/>
            <a:ext cx="1028398" cy="10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6" descr="log inra 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28950"/>
            <a:ext cx="1028398" cy="10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7" descr="log inserm 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80" y="6200958"/>
            <a:ext cx="1028398" cy="10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9" descr="log cnrs 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32" y="6341175"/>
            <a:ext cx="464936" cy="47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log ens 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36" y="6212175"/>
            <a:ext cx="946452" cy="96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2" descr="log oséo 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99" y="6381328"/>
            <a:ext cx="781655" cy="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3" descr="log region RA 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176" y="6165304"/>
            <a:ext cx="684893" cy="6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52"/>
          <p:cNvSpPr txBox="1">
            <a:spLocks noChangeArrowheads="1"/>
          </p:cNvSpPr>
          <p:nvPr/>
        </p:nvSpPr>
        <p:spPr bwMode="auto">
          <a:xfrm>
            <a:off x="4916366" y="5373216"/>
            <a:ext cx="339211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575" tIns="8787" rIns="17575" bIns="8787">
            <a:spAutoFit/>
          </a:bodyPr>
          <a:lstStyle>
            <a:lvl1pPr defTabSz="4983163" eaLnBrk="0" hangingPunct="0">
              <a:spcBef>
                <a:spcPct val="20000"/>
              </a:spcBef>
              <a:buChar char="•"/>
              <a:defRPr sz="17400">
                <a:solidFill>
                  <a:schemeClr val="tx1"/>
                </a:solidFill>
                <a:latin typeface="Arial" charset="0"/>
              </a:defRPr>
            </a:lvl1pPr>
            <a:lvl2pPr marL="4049713" indent="-1557338" defTabSz="4983163" eaLnBrk="0" hangingPunct="0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charset="0"/>
              </a:defRPr>
            </a:lvl2pPr>
            <a:lvl3pPr marL="6229350" indent="-1246188" defTabSz="4983163" eaLnBrk="0" hangingPunct="0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charset="0"/>
              </a:defRPr>
            </a:lvl3pPr>
            <a:lvl4pPr marL="8721725" indent="-1246188" defTabSz="4983163" eaLnBrk="0" hangingPunct="0">
              <a:spcBef>
                <a:spcPct val="20000"/>
              </a:spcBef>
              <a:buChar char="–"/>
              <a:defRPr sz="10900">
                <a:solidFill>
                  <a:schemeClr val="tx1"/>
                </a:solidFill>
                <a:latin typeface="Arial" charset="0"/>
              </a:defRPr>
            </a:lvl4pPr>
            <a:lvl5pPr marL="11212513" indent="-1246188" defTabSz="4983163" eaLnBrk="0" hangingPunct="0">
              <a:spcBef>
                <a:spcPct val="20000"/>
              </a:spcBef>
              <a:buChar char="»"/>
              <a:defRPr sz="10900">
                <a:solidFill>
                  <a:schemeClr val="tx1"/>
                </a:solidFill>
                <a:latin typeface="Arial" charset="0"/>
              </a:defRPr>
            </a:lvl5pPr>
            <a:lvl6pPr marL="116697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6pPr>
            <a:lvl7pPr marL="121269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7pPr>
            <a:lvl8pPr marL="125841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8pPr>
            <a:lvl9pPr marL="130413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fr-FR" sz="1800" b="1" dirty="0">
                <a:solidFill>
                  <a:srgbClr val="3366FF"/>
                </a:solidFill>
                <a:latin typeface="Tunga" panose="020B0502040204020203" pitchFamily="34" charset="0"/>
                <a:cs typeface="Tunga" panose="020B0502040204020203" pitchFamily="34" charset="0"/>
              </a:rPr>
              <a:t>Tarifs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Selon devis </a:t>
            </a:r>
            <a:r>
              <a:rPr lang="fr-FR" altLang="fr-FR" sz="14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et appartenance 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L’UMS 3444/US8, autres structures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académiques ou entreprises </a:t>
            </a:r>
            <a:r>
              <a:rPr lang="fr-FR" altLang="fr-FR" sz="14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privées</a:t>
            </a:r>
            <a:endParaRPr lang="fr-FR" altLang="fr-FR" sz="1400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</p:txBody>
      </p:sp>
      <p:sp>
        <p:nvSpPr>
          <p:cNvPr id="27" name="Text Box 153"/>
          <p:cNvSpPr txBox="1">
            <a:spLocks noChangeArrowheads="1"/>
          </p:cNvSpPr>
          <p:nvPr/>
        </p:nvSpPr>
        <p:spPr bwMode="auto">
          <a:xfrm>
            <a:off x="226569" y="4921524"/>
            <a:ext cx="1981245" cy="11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575" tIns="8787" rIns="17575" bIns="8787">
            <a:spAutoFit/>
          </a:bodyPr>
          <a:lstStyle>
            <a:lvl1pPr defTabSz="4983163" eaLnBrk="0" hangingPunct="0">
              <a:spcBef>
                <a:spcPct val="20000"/>
              </a:spcBef>
              <a:buChar char="•"/>
              <a:defRPr sz="17400">
                <a:solidFill>
                  <a:schemeClr val="tx1"/>
                </a:solidFill>
                <a:latin typeface="Arial" charset="0"/>
              </a:defRPr>
            </a:lvl1pPr>
            <a:lvl2pPr marL="4049713" indent="-1557338" defTabSz="4983163" eaLnBrk="0" hangingPunct="0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charset="0"/>
              </a:defRPr>
            </a:lvl2pPr>
            <a:lvl3pPr marL="6229350" indent="-1246188" defTabSz="4983163" eaLnBrk="0" hangingPunct="0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charset="0"/>
              </a:defRPr>
            </a:lvl3pPr>
            <a:lvl4pPr marL="8721725" indent="-1246188" defTabSz="4983163" eaLnBrk="0" hangingPunct="0">
              <a:spcBef>
                <a:spcPct val="20000"/>
              </a:spcBef>
              <a:buChar char="–"/>
              <a:defRPr sz="10900">
                <a:solidFill>
                  <a:schemeClr val="tx1"/>
                </a:solidFill>
                <a:latin typeface="Arial" charset="0"/>
              </a:defRPr>
            </a:lvl4pPr>
            <a:lvl5pPr marL="11212513" indent="-1246188" defTabSz="4983163" eaLnBrk="0" hangingPunct="0">
              <a:spcBef>
                <a:spcPct val="20000"/>
              </a:spcBef>
              <a:buChar char="»"/>
              <a:defRPr sz="10900">
                <a:solidFill>
                  <a:schemeClr val="tx1"/>
                </a:solidFill>
                <a:latin typeface="Arial" charset="0"/>
              </a:defRPr>
            </a:lvl5pPr>
            <a:lvl6pPr marL="116697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6pPr>
            <a:lvl7pPr marL="121269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7pPr>
            <a:lvl8pPr marL="125841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8pPr>
            <a:lvl9pPr marL="13041313" indent="-1246188" defTabSz="498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3366FF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Localisation </a:t>
            </a:r>
            <a:endParaRPr lang="fr-FR" altLang="fr-FR" sz="1800" b="1" dirty="0" smtClean="0">
              <a:solidFill>
                <a:srgbClr val="3366FF"/>
              </a:solidFill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UMR </a:t>
            </a:r>
            <a:r>
              <a:rPr lang="fr-FR" altLang="fr-FR" sz="14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754, UCBL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Bâtiment Recherche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50 Avenue Tony Garnier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69007 </a:t>
            </a:r>
            <a:r>
              <a:rPr lang="fr-FR" altLang="fr-FR" sz="14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Lyon</a:t>
            </a:r>
            <a:endParaRPr lang="fr-FR" altLang="fr-FR" sz="1400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</p:txBody>
      </p:sp>
      <p:pic>
        <p:nvPicPr>
          <p:cNvPr id="28" name="Picture 158" descr="DSCN017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b="26772"/>
          <a:stretch>
            <a:fillRect/>
          </a:stretch>
        </p:blipFill>
        <p:spPr bwMode="auto">
          <a:xfrm>
            <a:off x="2204693" y="5033931"/>
            <a:ext cx="2037250" cy="9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48" y="187980"/>
            <a:ext cx="2008574" cy="6487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t="10660" r="22337" b="34849"/>
          <a:stretch/>
        </p:blipFill>
        <p:spPr>
          <a:xfrm>
            <a:off x="92298" y="119157"/>
            <a:ext cx="1604463" cy="14440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0032" y="4293096"/>
            <a:ext cx="42276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b="1" dirty="0">
                <a:latin typeface="Tunga" panose="020B0502040204020203" pitchFamily="34" charset="0"/>
                <a:cs typeface="Tunga" panose="020B0502040204020203" pitchFamily="34" charset="0"/>
              </a:rPr>
              <a:t>Médecin </a:t>
            </a:r>
            <a:r>
              <a:rPr lang="fr-FR" b="1" dirty="0" smtClean="0">
                <a:latin typeface="Tunga" panose="020B0502040204020203" pitchFamily="34" charset="0"/>
                <a:cs typeface="Tunga" panose="020B0502040204020203" pitchFamily="34" charset="0"/>
              </a:rPr>
              <a:t>réfèrent</a:t>
            </a:r>
            <a:endParaRPr lang="fr-FR" b="1" dirty="0">
              <a:latin typeface="Tunga" panose="020B0502040204020203" pitchFamily="34" charset="0"/>
              <a:cs typeface="Tunga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Pr 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Christian </a:t>
            </a:r>
            <a:r>
              <a:rPr lang="fr-FR" altLang="fr-FR" sz="1600" dirty="0" err="1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CHIDIAC</a:t>
            </a:r>
            <a:r>
              <a:rPr lang="fr-FR" altLang="fr-FR" sz="1600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</a:t>
            </a:r>
            <a:r>
              <a:rPr lang="fr-FR" altLang="fr-FR" sz="1600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(Chef de service - Maladies Infectieuses &amp; Tropicales Hôpital de la Croix-Rousse )</a:t>
            </a:r>
          </a:p>
        </p:txBody>
      </p:sp>
      <p:sp>
        <p:nvSpPr>
          <p:cNvPr id="2049" name="ZoneTexte 2048"/>
          <p:cNvSpPr txBox="1"/>
          <p:nvPr/>
        </p:nvSpPr>
        <p:spPr>
          <a:xfrm>
            <a:off x="2293319" y="657534"/>
            <a:ext cx="4477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66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Plateau BSL3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15228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829" y="116632"/>
            <a:ext cx="8352635" cy="1628799"/>
          </a:xfrm>
          <a:ln>
            <a:noFill/>
          </a:ln>
        </p:spPr>
        <p:txBody>
          <a:bodyPr anchor="ctr">
            <a:noAutofit/>
          </a:bodyPr>
          <a:lstStyle/>
          <a:p>
            <a:r>
              <a:rPr lang="fr-FR" altLang="fr-FR" sz="1800" b="1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Au sein de ce laboratoire BSL3, des études portant sur des pathogènes de niveau 3 et leurs vecteurs sont effectuées par des équipes de l’UMS 3444/US8, des autres EPST et du </a:t>
            </a:r>
            <a:r>
              <a:rPr lang="fr-FR" altLang="fr-FR" sz="18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privé, dans le respect de la confidentialité. </a:t>
            </a:r>
            <a:br>
              <a:rPr lang="fr-FR" altLang="fr-FR" sz="18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</a:br>
            <a:r>
              <a:rPr lang="fr-FR" altLang="fr-FR" sz="1800" b="1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/>
            </a:r>
            <a:br>
              <a:rPr lang="fr-FR" altLang="fr-FR" sz="1800" b="1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</a:br>
            <a:r>
              <a:rPr lang="fr-FR" altLang="fr-FR" sz="18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L’accès </a:t>
            </a:r>
            <a:r>
              <a:rPr lang="fr-FR" altLang="fr-FR" sz="1800" b="1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est règlementé et soumis à autorisation du comité scientifique, des responsables du L3 et de la médecine du travail</a:t>
            </a:r>
            <a:r>
              <a:rPr lang="fr-FR" altLang="fr-FR" sz="1800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. </a:t>
            </a:r>
            <a:endParaRPr lang="fr-FR" sz="1800" b="1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045246" y="1603208"/>
            <a:ext cx="3590011" cy="621792"/>
          </a:xfrm>
        </p:spPr>
        <p:txBody>
          <a:bodyPr>
            <a:normAutofit fontScale="92500"/>
          </a:bodyPr>
          <a:lstStyle/>
          <a:p>
            <a:r>
              <a:rPr lang="fr-FR" altLang="fr-FR" dirty="0" smtClean="0">
                <a:solidFill>
                  <a:srgbClr val="3366FF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Matériels </a:t>
            </a:r>
            <a:r>
              <a:rPr lang="fr-FR" altLang="fr-FR" dirty="0">
                <a:solidFill>
                  <a:srgbClr val="3366FF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mis à disposition </a:t>
            </a:r>
            <a:endParaRPr lang="fr-FR" dirty="0">
              <a:solidFill>
                <a:srgbClr val="3366FF"/>
              </a:solidFill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932040" y="2068339"/>
            <a:ext cx="3816424" cy="1863335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fr-FR" altLang="fr-FR" b="1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</a:t>
            </a:r>
            <a:endParaRPr lang="fr-FR" altLang="fr-FR" b="1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fr-FR" altLang="fr-FR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PSM </a:t>
            </a:r>
            <a:r>
              <a:rPr lang="fr-FR" altLang="fr-FR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de type II, incubateurs à CO2, boites à gants de confinement, enceintes </a:t>
            </a:r>
            <a:r>
              <a:rPr lang="fr-FR" altLang="fr-FR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climatiques pour insectes, </a:t>
            </a:r>
            <a:r>
              <a:rPr lang="fr-FR" altLang="fr-FR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micro injecteurs</a:t>
            </a:r>
            <a:r>
              <a:rPr lang="fr-FR" altLang="fr-FR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,  binoculaires, ultracentrifugeuses</a:t>
            </a:r>
            <a:r>
              <a:rPr lang="fr-FR" altLang="fr-FR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, centrifugeuses basse vitesse, hotte chimique, spectrophotomètre, </a:t>
            </a:r>
            <a:r>
              <a:rPr lang="fr-FR" altLang="fr-FR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microscope à fluorescence, congélateur </a:t>
            </a:r>
            <a:r>
              <a:rPr lang="fr-FR" altLang="fr-FR" dirty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-</a:t>
            </a:r>
            <a:r>
              <a:rPr lang="fr-FR" altLang="fr-FR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80°C …. </a:t>
            </a:r>
            <a:endParaRPr lang="fr-FR" altLang="fr-FR" dirty="0"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fr-FR" altLang="fr-FR" dirty="0" smtClean="0"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   </a:t>
            </a:r>
            <a:endParaRPr lang="fr-FR" dirty="0">
              <a:latin typeface="Tunga" panose="020B0502040204020203" pitchFamily="34" charset="0"/>
              <a:cs typeface="Tunga" panose="020B0502040204020203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>
          <a:xfrm>
            <a:off x="466509" y="1685652"/>
            <a:ext cx="3362062" cy="62179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  <a:latin typeface="Tunga" panose="020B0502040204020203" pitchFamily="34" charset="0"/>
                <a:ea typeface="Verdana" panose="020B0604030504040204" pitchFamily="34" charset="0"/>
                <a:cs typeface="Tunga" panose="020B0502040204020203" pitchFamily="34" charset="0"/>
              </a:rPr>
              <a:t>Le BSL3</a:t>
            </a:r>
            <a:endParaRPr lang="fr-FR" dirty="0">
              <a:solidFill>
                <a:srgbClr val="3366FF"/>
              </a:solidFill>
              <a:latin typeface="Tunga" panose="020B0502040204020203" pitchFamily="34" charset="0"/>
              <a:ea typeface="Verdana" panose="020B0604030504040204" pitchFamily="34" charset="0"/>
              <a:cs typeface="Tunga" panose="020B0502040204020203" pitchFamily="34" charset="0"/>
            </a:endParaRP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336883" y="2320416"/>
            <a:ext cx="3863117" cy="4348944"/>
            <a:chOff x="10932" y="13633"/>
            <a:chExt cx="11862" cy="12973"/>
          </a:xfrm>
        </p:grpSpPr>
        <p:pic>
          <p:nvPicPr>
            <p:cNvPr id="8" name="Picture 31" descr="P108054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6" r="5162"/>
            <a:stretch>
              <a:fillRect/>
            </a:stretch>
          </p:blipFill>
          <p:spPr bwMode="auto">
            <a:xfrm>
              <a:off x="10955" y="13860"/>
              <a:ext cx="2586" cy="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3"/>
            <p:cNvSpPr>
              <a:spLocks noChangeArrowheads="1"/>
            </p:cNvSpPr>
            <p:nvPr/>
          </p:nvSpPr>
          <p:spPr bwMode="auto">
            <a:xfrm>
              <a:off x="10932" y="13633"/>
              <a:ext cx="11521" cy="1297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17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5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9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9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9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900"/>
            </a:p>
          </p:txBody>
        </p:sp>
        <p:pic>
          <p:nvPicPr>
            <p:cNvPr id="10" name="Picture 58" descr="P11105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7" y="13860"/>
              <a:ext cx="5441" cy="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2" r="16789"/>
            <a:stretch>
              <a:fillRect/>
            </a:stretch>
          </p:blipFill>
          <p:spPr bwMode="auto">
            <a:xfrm>
              <a:off x="19800" y="13860"/>
              <a:ext cx="2994" cy="4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56"/>
            <p:cNvGrpSpPr>
              <a:grpSpLocks/>
            </p:cNvGrpSpPr>
            <p:nvPr/>
          </p:nvGrpSpPr>
          <p:grpSpPr bwMode="auto">
            <a:xfrm>
              <a:off x="11385" y="18004"/>
              <a:ext cx="10737" cy="8196"/>
              <a:chOff x="11567" y="18288"/>
              <a:chExt cx="10737" cy="8525"/>
            </a:xfrm>
          </p:grpSpPr>
          <p:pic>
            <p:nvPicPr>
              <p:cNvPr id="13" name="Picture 128" descr="http://image.shopzilla.fr/resize?sq=80&amp;uid=2563755679"/>
              <p:cNvPicPr>
                <a:picLocks noChangeAspect="1" noChangeArrowheads="1"/>
              </p:cNvPicPr>
              <p:nvPr/>
            </p:nvPicPr>
            <p:blipFill>
              <a:blip r:embed="rId6" r:link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49" y="18577"/>
                <a:ext cx="471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27" descr="http://image.shopzilla.fr/resize?sq=80&amp;uid=2563755679"/>
              <p:cNvPicPr>
                <a:picLocks noChangeAspect="1" noChangeArrowheads="1"/>
              </p:cNvPicPr>
              <p:nvPr/>
            </p:nvPicPr>
            <p:blipFill>
              <a:blip r:embed="rId6" r:link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7" y="18577"/>
                <a:ext cx="471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125"/>
              <p:cNvSpPr>
                <a:spLocks noChangeShapeType="1"/>
              </p:cNvSpPr>
              <p:nvPr/>
            </p:nvSpPr>
            <p:spPr bwMode="auto">
              <a:xfrm flipV="1">
                <a:off x="11639" y="19042"/>
                <a:ext cx="0" cy="37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Line 124"/>
              <p:cNvSpPr>
                <a:spLocks noChangeShapeType="1"/>
              </p:cNvSpPr>
              <p:nvPr/>
            </p:nvSpPr>
            <p:spPr bwMode="auto">
              <a:xfrm flipH="1">
                <a:off x="11639" y="19042"/>
                <a:ext cx="37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123"/>
              <p:cNvSpPr>
                <a:spLocks noChangeShapeType="1"/>
              </p:cNvSpPr>
              <p:nvPr/>
            </p:nvSpPr>
            <p:spPr bwMode="auto">
              <a:xfrm>
                <a:off x="11639" y="22784"/>
                <a:ext cx="10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122"/>
              <p:cNvSpPr txBox="1">
                <a:spLocks noChangeArrowheads="1"/>
              </p:cNvSpPr>
              <p:nvPr/>
            </p:nvSpPr>
            <p:spPr bwMode="auto">
              <a:xfrm>
                <a:off x="11712" y="20379"/>
                <a:ext cx="1341" cy="1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40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Pièce de</a:t>
                </a:r>
                <a:endParaRPr lang="fr-FR" altLang="fr-FR" sz="400">
                  <a:ea typeface="Times New Roman" pitchFamily="18" charset="0"/>
                  <a:cs typeface="Arial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40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Culture</a:t>
                </a:r>
                <a:endParaRPr lang="fr-FR" altLang="fr-FR" sz="400">
                  <a:ea typeface="Times New Roman" pitchFamily="18" charset="0"/>
                  <a:cs typeface="Arial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40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N° 320</a:t>
                </a:r>
                <a:endParaRPr lang="fr-FR" altLang="fr-FR" sz="400">
                  <a:ea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19" name="Group 119"/>
              <p:cNvGrpSpPr>
                <a:grpSpLocks/>
              </p:cNvGrpSpPr>
              <p:nvPr/>
            </p:nvGrpSpPr>
            <p:grpSpPr bwMode="auto">
              <a:xfrm>
                <a:off x="11663" y="19076"/>
                <a:ext cx="728" cy="874"/>
                <a:chOff x="1014" y="1207"/>
                <a:chExt cx="266" cy="318"/>
              </a:xfrm>
            </p:grpSpPr>
            <p:sp>
              <p:nvSpPr>
                <p:cNvPr id="12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14" y="1207"/>
                  <a:ext cx="258" cy="318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28" name="sink2"/>
                <p:cNvSpPr>
                  <a:spLocks noChangeAspect="1" noEditPoints="1" noChangeArrowheads="1"/>
                </p:cNvSpPr>
                <p:nvPr/>
              </p:nvSpPr>
              <p:spPr bwMode="auto">
                <a:xfrm rot="-2820397">
                  <a:off x="1057" y="1262"/>
                  <a:ext cx="231" cy="214"/>
                </a:xfrm>
                <a:custGeom>
                  <a:avLst/>
                  <a:gdLst>
                    <a:gd name="T0" fmla="*/ 1 w 21600"/>
                    <a:gd name="T1" fmla="*/ 2 h 21600"/>
                    <a:gd name="T2" fmla="*/ 2 w 21600"/>
                    <a:gd name="T3" fmla="*/ 2 h 21600"/>
                    <a:gd name="T4" fmla="*/ 2 w 21600"/>
                    <a:gd name="T5" fmla="*/ 1 h 21600"/>
                    <a:gd name="T6" fmla="*/ 2 w 21600"/>
                    <a:gd name="T7" fmla="*/ 1 h 21600"/>
                    <a:gd name="T8" fmla="*/ 2 w 21600"/>
                    <a:gd name="T9" fmla="*/ 0 h 21600"/>
                    <a:gd name="T10" fmla="*/ 1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1 h 21600"/>
                    <a:gd name="T16" fmla="*/ 0 w 21600"/>
                    <a:gd name="T17" fmla="*/ 2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468 w 21600"/>
                    <a:gd name="T28" fmla="*/ 22609 h 21600"/>
                    <a:gd name="T29" fmla="*/ 21132 w 21600"/>
                    <a:gd name="T30" fmla="*/ 28867 h 21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600" h="21600" extrusionOk="0">
                      <a:moveTo>
                        <a:pt x="11172" y="21600"/>
                      </a:moveTo>
                      <a:lnTo>
                        <a:pt x="13854" y="21600"/>
                      </a:lnTo>
                      <a:lnTo>
                        <a:pt x="21600" y="13811"/>
                      </a:lnTo>
                      <a:lnTo>
                        <a:pt x="21600" y="11834"/>
                      </a:lnTo>
                      <a:lnTo>
                        <a:pt x="21600" y="0"/>
                      </a:lnTo>
                      <a:lnTo>
                        <a:pt x="11172" y="0"/>
                      </a:lnTo>
                      <a:lnTo>
                        <a:pt x="0" y="0"/>
                      </a:lnTo>
                      <a:lnTo>
                        <a:pt x="0" y="11594"/>
                      </a:lnTo>
                      <a:lnTo>
                        <a:pt x="0" y="21600"/>
                      </a:lnTo>
                      <a:lnTo>
                        <a:pt x="11172" y="21600"/>
                      </a:lnTo>
                      <a:close/>
                    </a:path>
                    <a:path w="21600" h="21600" extrusionOk="0">
                      <a:moveTo>
                        <a:pt x="6376" y="8418"/>
                      </a:moveTo>
                      <a:lnTo>
                        <a:pt x="5482" y="9677"/>
                      </a:lnTo>
                      <a:lnTo>
                        <a:pt x="4886" y="11025"/>
                      </a:lnTo>
                      <a:lnTo>
                        <a:pt x="4350" y="12253"/>
                      </a:lnTo>
                      <a:lnTo>
                        <a:pt x="4022" y="13511"/>
                      </a:lnTo>
                      <a:lnTo>
                        <a:pt x="4022" y="13991"/>
                      </a:lnTo>
                      <a:lnTo>
                        <a:pt x="4022" y="14620"/>
                      </a:lnTo>
                      <a:lnTo>
                        <a:pt x="4022" y="15279"/>
                      </a:lnTo>
                      <a:lnTo>
                        <a:pt x="4141" y="15758"/>
                      </a:lnTo>
                      <a:lnTo>
                        <a:pt x="4350" y="16297"/>
                      </a:lnTo>
                      <a:lnTo>
                        <a:pt x="4558" y="16687"/>
                      </a:lnTo>
                      <a:lnTo>
                        <a:pt x="4767" y="17106"/>
                      </a:lnTo>
                      <a:lnTo>
                        <a:pt x="5154" y="17556"/>
                      </a:lnTo>
                      <a:lnTo>
                        <a:pt x="5571" y="17915"/>
                      </a:lnTo>
                      <a:lnTo>
                        <a:pt x="6108" y="18245"/>
                      </a:lnTo>
                      <a:lnTo>
                        <a:pt x="6614" y="18454"/>
                      </a:lnTo>
                      <a:lnTo>
                        <a:pt x="7150" y="18574"/>
                      </a:lnTo>
                      <a:lnTo>
                        <a:pt x="7716" y="18694"/>
                      </a:lnTo>
                      <a:lnTo>
                        <a:pt x="8372" y="18694"/>
                      </a:lnTo>
                      <a:lnTo>
                        <a:pt x="9087" y="18694"/>
                      </a:lnTo>
                      <a:lnTo>
                        <a:pt x="9713" y="18574"/>
                      </a:lnTo>
                      <a:lnTo>
                        <a:pt x="10428" y="18364"/>
                      </a:lnTo>
                      <a:lnTo>
                        <a:pt x="11172" y="18155"/>
                      </a:lnTo>
                      <a:lnTo>
                        <a:pt x="11768" y="17825"/>
                      </a:lnTo>
                      <a:lnTo>
                        <a:pt x="12513" y="17436"/>
                      </a:lnTo>
                      <a:lnTo>
                        <a:pt x="13198" y="17016"/>
                      </a:lnTo>
                      <a:lnTo>
                        <a:pt x="13854" y="16567"/>
                      </a:lnTo>
                      <a:lnTo>
                        <a:pt x="14569" y="15998"/>
                      </a:lnTo>
                      <a:lnTo>
                        <a:pt x="15194" y="15459"/>
                      </a:lnTo>
                      <a:lnTo>
                        <a:pt x="15790" y="14740"/>
                      </a:lnTo>
                      <a:lnTo>
                        <a:pt x="16327" y="14080"/>
                      </a:lnTo>
                      <a:lnTo>
                        <a:pt x="16803" y="13391"/>
                      </a:lnTo>
                      <a:lnTo>
                        <a:pt x="17250" y="12732"/>
                      </a:lnTo>
                      <a:lnTo>
                        <a:pt x="17578" y="12043"/>
                      </a:lnTo>
                      <a:lnTo>
                        <a:pt x="17846" y="11324"/>
                      </a:lnTo>
                      <a:lnTo>
                        <a:pt x="18055" y="10575"/>
                      </a:lnTo>
                      <a:lnTo>
                        <a:pt x="18263" y="9976"/>
                      </a:lnTo>
                      <a:lnTo>
                        <a:pt x="18382" y="9227"/>
                      </a:lnTo>
                      <a:lnTo>
                        <a:pt x="18472" y="8628"/>
                      </a:lnTo>
                      <a:lnTo>
                        <a:pt x="18382" y="7999"/>
                      </a:lnTo>
                      <a:lnTo>
                        <a:pt x="18382" y="7400"/>
                      </a:lnTo>
                      <a:lnTo>
                        <a:pt x="18144" y="6860"/>
                      </a:lnTo>
                      <a:lnTo>
                        <a:pt x="17935" y="6321"/>
                      </a:lnTo>
                      <a:lnTo>
                        <a:pt x="17667" y="5842"/>
                      </a:lnTo>
                      <a:lnTo>
                        <a:pt x="17250" y="5393"/>
                      </a:lnTo>
                      <a:lnTo>
                        <a:pt x="16922" y="5033"/>
                      </a:lnTo>
                      <a:lnTo>
                        <a:pt x="16446" y="4793"/>
                      </a:lnTo>
                      <a:lnTo>
                        <a:pt x="15999" y="4584"/>
                      </a:lnTo>
                      <a:lnTo>
                        <a:pt x="15463" y="4374"/>
                      </a:lnTo>
                      <a:lnTo>
                        <a:pt x="14986" y="4254"/>
                      </a:lnTo>
                      <a:lnTo>
                        <a:pt x="14450" y="4164"/>
                      </a:lnTo>
                      <a:lnTo>
                        <a:pt x="13854" y="4164"/>
                      </a:lnTo>
                      <a:lnTo>
                        <a:pt x="13318" y="4254"/>
                      </a:lnTo>
                      <a:lnTo>
                        <a:pt x="12096" y="4494"/>
                      </a:lnTo>
                      <a:lnTo>
                        <a:pt x="10845" y="5033"/>
                      </a:lnTo>
                      <a:lnTo>
                        <a:pt x="9504" y="5602"/>
                      </a:lnTo>
                      <a:lnTo>
                        <a:pt x="8372" y="6531"/>
                      </a:lnTo>
                      <a:moveTo>
                        <a:pt x="10845" y="11025"/>
                      </a:moveTo>
                      <a:lnTo>
                        <a:pt x="11053" y="10695"/>
                      </a:lnTo>
                      <a:lnTo>
                        <a:pt x="11172" y="10485"/>
                      </a:lnTo>
                      <a:lnTo>
                        <a:pt x="11292" y="10246"/>
                      </a:lnTo>
                      <a:lnTo>
                        <a:pt x="11292" y="9976"/>
                      </a:lnTo>
                      <a:lnTo>
                        <a:pt x="11292" y="9766"/>
                      </a:lnTo>
                      <a:lnTo>
                        <a:pt x="11172" y="9437"/>
                      </a:lnTo>
                      <a:lnTo>
                        <a:pt x="11053" y="9227"/>
                      </a:lnTo>
                      <a:lnTo>
                        <a:pt x="10845" y="9017"/>
                      </a:lnTo>
                      <a:lnTo>
                        <a:pt x="6376" y="4584"/>
                      </a:lnTo>
                      <a:lnTo>
                        <a:pt x="6227" y="4374"/>
                      </a:lnTo>
                      <a:lnTo>
                        <a:pt x="6018" y="4254"/>
                      </a:lnTo>
                      <a:lnTo>
                        <a:pt x="5810" y="4164"/>
                      </a:lnTo>
                      <a:lnTo>
                        <a:pt x="5482" y="4164"/>
                      </a:lnTo>
                      <a:lnTo>
                        <a:pt x="5273" y="4164"/>
                      </a:lnTo>
                      <a:lnTo>
                        <a:pt x="5005" y="4254"/>
                      </a:lnTo>
                      <a:lnTo>
                        <a:pt x="4767" y="4374"/>
                      </a:lnTo>
                      <a:lnTo>
                        <a:pt x="4558" y="4584"/>
                      </a:lnTo>
                      <a:lnTo>
                        <a:pt x="4350" y="4793"/>
                      </a:lnTo>
                      <a:lnTo>
                        <a:pt x="4231" y="5033"/>
                      </a:lnTo>
                      <a:lnTo>
                        <a:pt x="4231" y="5303"/>
                      </a:lnTo>
                      <a:lnTo>
                        <a:pt x="4141" y="5512"/>
                      </a:lnTo>
                      <a:lnTo>
                        <a:pt x="4231" y="5722"/>
                      </a:lnTo>
                      <a:lnTo>
                        <a:pt x="4231" y="6052"/>
                      </a:lnTo>
                      <a:lnTo>
                        <a:pt x="4350" y="6261"/>
                      </a:lnTo>
                      <a:lnTo>
                        <a:pt x="4558" y="6411"/>
                      </a:lnTo>
                      <a:lnTo>
                        <a:pt x="8968" y="11025"/>
                      </a:lnTo>
                      <a:lnTo>
                        <a:pt x="9176" y="11115"/>
                      </a:lnTo>
                      <a:lnTo>
                        <a:pt x="9504" y="11234"/>
                      </a:lnTo>
                      <a:lnTo>
                        <a:pt x="9713" y="11324"/>
                      </a:lnTo>
                      <a:lnTo>
                        <a:pt x="9921" y="11324"/>
                      </a:lnTo>
                      <a:lnTo>
                        <a:pt x="10189" y="11324"/>
                      </a:lnTo>
                      <a:lnTo>
                        <a:pt x="10428" y="11234"/>
                      </a:lnTo>
                      <a:lnTo>
                        <a:pt x="10636" y="11115"/>
                      </a:lnTo>
                      <a:lnTo>
                        <a:pt x="10845" y="11025"/>
                      </a:lnTo>
                      <a:moveTo>
                        <a:pt x="3545" y="10695"/>
                      </a:moveTo>
                      <a:lnTo>
                        <a:pt x="3754" y="10485"/>
                      </a:lnTo>
                      <a:lnTo>
                        <a:pt x="3903" y="10156"/>
                      </a:lnTo>
                      <a:lnTo>
                        <a:pt x="3903" y="9976"/>
                      </a:lnTo>
                      <a:lnTo>
                        <a:pt x="4022" y="9677"/>
                      </a:lnTo>
                      <a:lnTo>
                        <a:pt x="3903" y="9347"/>
                      </a:lnTo>
                      <a:lnTo>
                        <a:pt x="3903" y="9017"/>
                      </a:lnTo>
                      <a:lnTo>
                        <a:pt x="3754" y="8868"/>
                      </a:lnTo>
                      <a:lnTo>
                        <a:pt x="3545" y="8628"/>
                      </a:lnTo>
                      <a:lnTo>
                        <a:pt x="3337" y="8418"/>
                      </a:lnTo>
                      <a:lnTo>
                        <a:pt x="3098" y="8209"/>
                      </a:lnTo>
                      <a:lnTo>
                        <a:pt x="2801" y="8089"/>
                      </a:lnTo>
                      <a:lnTo>
                        <a:pt x="2473" y="8089"/>
                      </a:lnTo>
                      <a:lnTo>
                        <a:pt x="2205" y="8089"/>
                      </a:lnTo>
                      <a:lnTo>
                        <a:pt x="1996" y="8209"/>
                      </a:lnTo>
                      <a:lnTo>
                        <a:pt x="1668" y="8418"/>
                      </a:lnTo>
                      <a:lnTo>
                        <a:pt x="1460" y="8628"/>
                      </a:lnTo>
                      <a:lnTo>
                        <a:pt x="1222" y="8868"/>
                      </a:lnTo>
                      <a:lnTo>
                        <a:pt x="1192" y="9017"/>
                      </a:lnTo>
                      <a:lnTo>
                        <a:pt x="1073" y="9347"/>
                      </a:lnTo>
                      <a:lnTo>
                        <a:pt x="1073" y="9677"/>
                      </a:lnTo>
                      <a:lnTo>
                        <a:pt x="1073" y="9976"/>
                      </a:lnTo>
                      <a:lnTo>
                        <a:pt x="1192" y="10156"/>
                      </a:lnTo>
                      <a:lnTo>
                        <a:pt x="1222" y="10485"/>
                      </a:lnTo>
                      <a:lnTo>
                        <a:pt x="1460" y="10695"/>
                      </a:lnTo>
                      <a:lnTo>
                        <a:pt x="1668" y="10905"/>
                      </a:lnTo>
                      <a:lnTo>
                        <a:pt x="1996" y="11025"/>
                      </a:lnTo>
                      <a:lnTo>
                        <a:pt x="2205" y="11115"/>
                      </a:lnTo>
                      <a:lnTo>
                        <a:pt x="2473" y="11115"/>
                      </a:lnTo>
                      <a:lnTo>
                        <a:pt x="2801" y="11115"/>
                      </a:lnTo>
                      <a:lnTo>
                        <a:pt x="3098" y="11025"/>
                      </a:lnTo>
                      <a:lnTo>
                        <a:pt x="3337" y="10905"/>
                      </a:lnTo>
                      <a:lnTo>
                        <a:pt x="3545" y="10695"/>
                      </a:lnTo>
                      <a:moveTo>
                        <a:pt x="10636" y="3565"/>
                      </a:moveTo>
                      <a:lnTo>
                        <a:pt x="10428" y="3775"/>
                      </a:lnTo>
                      <a:lnTo>
                        <a:pt x="10159" y="3925"/>
                      </a:lnTo>
                      <a:lnTo>
                        <a:pt x="9921" y="3925"/>
                      </a:lnTo>
                      <a:lnTo>
                        <a:pt x="9623" y="4044"/>
                      </a:lnTo>
                      <a:lnTo>
                        <a:pt x="9295" y="3925"/>
                      </a:lnTo>
                      <a:lnTo>
                        <a:pt x="8968" y="3925"/>
                      </a:lnTo>
                      <a:lnTo>
                        <a:pt x="8819" y="3775"/>
                      </a:lnTo>
                      <a:lnTo>
                        <a:pt x="8491" y="3565"/>
                      </a:lnTo>
                      <a:lnTo>
                        <a:pt x="8372" y="3355"/>
                      </a:lnTo>
                      <a:lnTo>
                        <a:pt x="8163" y="3116"/>
                      </a:lnTo>
                      <a:lnTo>
                        <a:pt x="8163" y="2816"/>
                      </a:lnTo>
                      <a:lnTo>
                        <a:pt x="8044" y="2487"/>
                      </a:lnTo>
                      <a:lnTo>
                        <a:pt x="8163" y="2217"/>
                      </a:lnTo>
                      <a:lnTo>
                        <a:pt x="8163" y="2007"/>
                      </a:lnTo>
                      <a:lnTo>
                        <a:pt x="8372" y="1678"/>
                      </a:lnTo>
                      <a:lnTo>
                        <a:pt x="8491" y="1468"/>
                      </a:lnTo>
                      <a:lnTo>
                        <a:pt x="8819" y="1228"/>
                      </a:lnTo>
                      <a:lnTo>
                        <a:pt x="8968" y="1198"/>
                      </a:lnTo>
                      <a:lnTo>
                        <a:pt x="9295" y="1079"/>
                      </a:lnTo>
                      <a:lnTo>
                        <a:pt x="9623" y="1079"/>
                      </a:lnTo>
                      <a:lnTo>
                        <a:pt x="9921" y="1079"/>
                      </a:lnTo>
                      <a:lnTo>
                        <a:pt x="10159" y="1198"/>
                      </a:lnTo>
                      <a:lnTo>
                        <a:pt x="10428" y="1228"/>
                      </a:lnTo>
                      <a:lnTo>
                        <a:pt x="10636" y="1468"/>
                      </a:lnTo>
                      <a:lnTo>
                        <a:pt x="10845" y="1678"/>
                      </a:lnTo>
                      <a:lnTo>
                        <a:pt x="10964" y="2007"/>
                      </a:lnTo>
                      <a:lnTo>
                        <a:pt x="11053" y="2217"/>
                      </a:lnTo>
                      <a:lnTo>
                        <a:pt x="11053" y="2487"/>
                      </a:lnTo>
                      <a:lnTo>
                        <a:pt x="11053" y="2816"/>
                      </a:lnTo>
                      <a:lnTo>
                        <a:pt x="10964" y="3116"/>
                      </a:lnTo>
                      <a:lnTo>
                        <a:pt x="10845" y="3355"/>
                      </a:lnTo>
                      <a:lnTo>
                        <a:pt x="10636" y="3565"/>
                      </a:lnTo>
                    </a:path>
                  </a:pathLst>
                </a:cu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aphicFrame>
            <p:nvGraphicFramePr>
              <p:cNvPr id="20" name="Objet 150"/>
              <p:cNvGraphicFramePr>
                <a:graphicFrameLocks noChangeAspect="1"/>
              </p:cNvGraphicFramePr>
              <p:nvPr/>
            </p:nvGraphicFramePr>
            <p:xfrm>
              <a:off x="11567" y="23504"/>
              <a:ext cx="760" cy="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8" r:id="rId8" imgW="857143" imgH="857143" progId="Unknown">
                      <p:embed/>
                    </p:oleObj>
                  </mc:Choice>
                  <mc:Fallback>
                    <p:oleObj r:id="rId8" imgW="857143" imgH="857143" progId="Unknown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7" y="23504"/>
                            <a:ext cx="760" cy="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BBE0E3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ctangle 117"/>
              <p:cNvSpPr>
                <a:spLocks noChangeArrowheads="1"/>
              </p:cNvSpPr>
              <p:nvPr/>
            </p:nvSpPr>
            <p:spPr bwMode="auto">
              <a:xfrm>
                <a:off x="19865" y="19171"/>
                <a:ext cx="894" cy="511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22" name="Line 113"/>
              <p:cNvSpPr>
                <a:spLocks noChangeAspect="1" noChangeShapeType="1"/>
              </p:cNvSpPr>
              <p:nvPr/>
            </p:nvSpPr>
            <p:spPr bwMode="auto">
              <a:xfrm>
                <a:off x="13453" y="26800"/>
                <a:ext cx="84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112"/>
              <p:cNvSpPr>
                <a:spLocks noChangeAspect="1" noChangeShapeType="1"/>
              </p:cNvSpPr>
              <p:nvPr/>
            </p:nvSpPr>
            <p:spPr bwMode="auto">
              <a:xfrm>
                <a:off x="21926" y="19064"/>
                <a:ext cx="0" cy="77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111"/>
              <p:cNvSpPr>
                <a:spLocks noChangeAspect="1" noChangeShapeType="1"/>
              </p:cNvSpPr>
              <p:nvPr/>
            </p:nvSpPr>
            <p:spPr bwMode="auto">
              <a:xfrm>
                <a:off x="13684" y="22880"/>
                <a:ext cx="408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110"/>
              <p:cNvSpPr>
                <a:spLocks noChangeAspect="1" noChangeShapeType="1"/>
              </p:cNvSpPr>
              <p:nvPr/>
            </p:nvSpPr>
            <p:spPr bwMode="auto">
              <a:xfrm>
                <a:off x="15575" y="19062"/>
                <a:ext cx="0" cy="38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109"/>
              <p:cNvSpPr>
                <a:spLocks noChangeAspect="1" noChangeShapeType="1"/>
              </p:cNvSpPr>
              <p:nvPr/>
            </p:nvSpPr>
            <p:spPr bwMode="auto">
              <a:xfrm>
                <a:off x="18784" y="19064"/>
                <a:ext cx="0" cy="77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108"/>
              <p:cNvSpPr>
                <a:spLocks noChangeAspect="1" noChangeShapeType="1"/>
              </p:cNvSpPr>
              <p:nvPr/>
            </p:nvSpPr>
            <p:spPr bwMode="auto">
              <a:xfrm>
                <a:off x="14814" y="23957"/>
                <a:ext cx="2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107"/>
              <p:cNvSpPr>
                <a:spLocks noChangeAspect="1" noChangeShapeType="1"/>
              </p:cNvSpPr>
              <p:nvPr/>
            </p:nvSpPr>
            <p:spPr bwMode="auto">
              <a:xfrm>
                <a:off x="15303" y="22880"/>
                <a:ext cx="0" cy="10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Line 106"/>
              <p:cNvSpPr>
                <a:spLocks noChangeAspect="1" noChangeShapeType="1"/>
              </p:cNvSpPr>
              <p:nvPr/>
            </p:nvSpPr>
            <p:spPr bwMode="auto">
              <a:xfrm>
                <a:off x="13671" y="22873"/>
                <a:ext cx="0" cy="10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105"/>
              <p:cNvSpPr>
                <a:spLocks noChangeAspect="1" noChangeShapeType="1"/>
              </p:cNvSpPr>
              <p:nvPr/>
            </p:nvSpPr>
            <p:spPr bwMode="auto">
              <a:xfrm>
                <a:off x="13447" y="23938"/>
                <a:ext cx="3" cy="28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104"/>
              <p:cNvSpPr>
                <a:spLocks noChangeAspect="1" noChangeShapeType="1"/>
              </p:cNvSpPr>
              <p:nvPr/>
            </p:nvSpPr>
            <p:spPr bwMode="auto">
              <a:xfrm>
                <a:off x="17014" y="25238"/>
                <a:ext cx="0" cy="15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14912" y="25246"/>
                <a:ext cx="2054" cy="110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700" dirty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AUTOCLAVE</a:t>
                </a:r>
                <a:endParaRPr lang="fr-FR" altLang="fr-FR" sz="700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33" name="Line 102"/>
              <p:cNvSpPr>
                <a:spLocks noChangeAspect="1" noChangeShapeType="1"/>
              </p:cNvSpPr>
              <p:nvPr/>
            </p:nvSpPr>
            <p:spPr bwMode="auto">
              <a:xfrm>
                <a:off x="14893" y="25238"/>
                <a:ext cx="2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101"/>
              <p:cNvSpPr>
                <a:spLocks noChangeAspect="1" noChangeShapeType="1"/>
              </p:cNvSpPr>
              <p:nvPr/>
            </p:nvSpPr>
            <p:spPr bwMode="auto">
              <a:xfrm>
                <a:off x="16957" y="22886"/>
                <a:ext cx="0" cy="10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13968" y="23073"/>
                <a:ext cx="1289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b="1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SAS 1</a:t>
                </a:r>
                <a:endParaRPr lang="fr-FR" altLang="fr-FR" sz="700" b="1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36" name="Text Box 99"/>
              <p:cNvSpPr txBox="1">
                <a:spLocks noChangeAspect="1" noChangeArrowheads="1"/>
              </p:cNvSpPr>
              <p:nvPr/>
            </p:nvSpPr>
            <p:spPr bwMode="auto">
              <a:xfrm>
                <a:off x="15533" y="23060"/>
                <a:ext cx="1473" cy="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b="1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SAS 2</a:t>
                </a:r>
                <a:endParaRPr lang="fr-FR" altLang="fr-FR" sz="700" b="1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37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16891" y="25250"/>
                <a:ext cx="2051" cy="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b="1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ZONE</a:t>
                </a:r>
                <a:endParaRPr lang="fr-FR" altLang="fr-FR" sz="700" b="1" dirty="0">
                  <a:ea typeface="Times New Roman" pitchFamily="18" charset="0"/>
                  <a:cs typeface="Arial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700" b="1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COMMUNE</a:t>
                </a:r>
                <a:endParaRPr lang="fr-FR" altLang="fr-FR" sz="700" b="1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38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16390" y="20999"/>
                <a:ext cx="1685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itchFamily="18" charset="0"/>
                    <a:cs typeface="Arial" charset="0"/>
                  </a:rPr>
                  <a:t>BOX 1</a:t>
                </a:r>
                <a:endParaRPr lang="fr-FR" altLang="fr-FR" sz="900" b="1" dirty="0">
                  <a:latin typeface="Calibri" panose="020F0502020204030204" pitchFamily="34" charset="0"/>
                  <a:ea typeface="Times New Roman" pitchFamily="18" charset="0"/>
                  <a:cs typeface="Arial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900" b="1" dirty="0">
                  <a:latin typeface="Calibri" panose="020F0502020204030204" pitchFamily="34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39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19558" y="22437"/>
                <a:ext cx="1691" cy="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900" b="1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BOX 2</a:t>
                </a:r>
                <a:endParaRPr lang="fr-FR" altLang="fr-FR" sz="900" b="1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0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13378" y="25115"/>
                <a:ext cx="1669" cy="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80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  </a:t>
                </a:r>
                <a:r>
                  <a:rPr lang="fr-FR" altLang="fr-FR" sz="700" b="1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PRE- ZONE</a:t>
                </a:r>
                <a:endParaRPr lang="fr-FR" altLang="fr-FR" sz="700" b="1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1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14618" y="24073"/>
                <a:ext cx="2302" cy="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b="1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SAS MATERIEL</a:t>
                </a:r>
                <a:endParaRPr lang="fr-FR" altLang="fr-FR" sz="700" b="1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2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13400" y="24064"/>
                <a:ext cx="111" cy="1124"/>
              </a:xfrm>
              <a:prstGeom prst="rect">
                <a:avLst/>
              </a:prstGeom>
              <a:solidFill>
                <a:srgbClr val="1E7F0B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43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18015" y="20026"/>
                <a:ext cx="745" cy="166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44" name="Text Box 91"/>
              <p:cNvSpPr txBox="1">
                <a:spLocks noChangeAspect="1" noChangeArrowheads="1"/>
              </p:cNvSpPr>
              <p:nvPr/>
            </p:nvSpPr>
            <p:spPr bwMode="auto">
              <a:xfrm rot="10800000" flipH="1" flipV="1">
                <a:off x="18590" y="20354"/>
                <a:ext cx="579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 </a:t>
                </a:r>
                <a:r>
                  <a:rPr lang="fr-FR" altLang="fr-FR" sz="700" dirty="0" smtClean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PSM</a:t>
                </a:r>
                <a:endParaRPr lang="fr-FR" altLang="fr-FR" sz="700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5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18794" y="19062"/>
                <a:ext cx="733" cy="1233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46" name="Text Box 89"/>
              <p:cNvSpPr txBox="1">
                <a:spLocks noChangeAspect="1" noChangeArrowheads="1"/>
              </p:cNvSpPr>
              <p:nvPr/>
            </p:nvSpPr>
            <p:spPr bwMode="auto">
              <a:xfrm flipH="1" flipV="1">
                <a:off x="18694" y="19211"/>
                <a:ext cx="583" cy="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PSM</a:t>
                </a:r>
                <a:endParaRPr lang="fr-FR" altLang="fr-FR" sz="700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7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8794" y="20346"/>
                <a:ext cx="733" cy="1231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48" name="Text Box 87"/>
              <p:cNvSpPr txBox="1">
                <a:spLocks noChangeAspect="1" noChangeArrowheads="1"/>
              </p:cNvSpPr>
              <p:nvPr/>
            </p:nvSpPr>
            <p:spPr bwMode="auto">
              <a:xfrm flipH="1" flipV="1">
                <a:off x="18666" y="20461"/>
                <a:ext cx="585" cy="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dirty="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PSM</a:t>
                </a:r>
                <a:endParaRPr lang="fr-FR" altLang="fr-FR" sz="700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49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11666" y="24333"/>
                <a:ext cx="2090" cy="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 dirty="0">
                    <a:solidFill>
                      <a:srgbClr val="1E7F0B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Porte d'entrée</a:t>
                </a:r>
                <a:endParaRPr lang="fr-FR" altLang="fr-FR" sz="700" dirty="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5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21132" y="19086"/>
                <a:ext cx="754" cy="308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5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21151" y="23088"/>
                <a:ext cx="735" cy="34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52" name="Line 82"/>
              <p:cNvSpPr>
                <a:spLocks noChangeAspect="1" noChangeShapeType="1"/>
              </p:cNvSpPr>
              <p:nvPr/>
            </p:nvSpPr>
            <p:spPr bwMode="auto">
              <a:xfrm>
                <a:off x="13678" y="22876"/>
                <a:ext cx="19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81"/>
              <p:cNvSpPr>
                <a:spLocks noChangeAspect="1" noChangeShapeType="1"/>
              </p:cNvSpPr>
              <p:nvPr/>
            </p:nvSpPr>
            <p:spPr bwMode="auto">
              <a:xfrm>
                <a:off x="13678" y="22873"/>
                <a:ext cx="3" cy="108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80"/>
              <p:cNvSpPr>
                <a:spLocks noChangeAspect="1" noChangeShapeType="1"/>
              </p:cNvSpPr>
              <p:nvPr/>
            </p:nvSpPr>
            <p:spPr bwMode="auto">
              <a:xfrm>
                <a:off x="13413" y="23944"/>
                <a:ext cx="25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3539" y="23950"/>
                <a:ext cx="224" cy="1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56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13405" y="23967"/>
                <a:ext cx="1498" cy="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200">
                    <a:solidFill>
                      <a:srgbClr val="FF33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Manomètres</a:t>
                </a:r>
                <a:endParaRPr lang="fr-FR" altLang="fr-FR" sz="20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57" name="Line 77"/>
              <p:cNvSpPr>
                <a:spLocks noChangeShapeType="1"/>
              </p:cNvSpPr>
              <p:nvPr/>
            </p:nvSpPr>
            <p:spPr bwMode="auto">
              <a:xfrm flipV="1">
                <a:off x="13444" y="23938"/>
                <a:ext cx="45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5624" y="19962"/>
                <a:ext cx="770" cy="1965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59" name="Text Box 75"/>
              <p:cNvSpPr txBox="1">
                <a:spLocks noChangeAspect="1" noChangeArrowheads="1"/>
              </p:cNvSpPr>
              <p:nvPr/>
            </p:nvSpPr>
            <p:spPr bwMode="auto">
              <a:xfrm flipH="1" flipV="1">
                <a:off x="15594" y="20001"/>
                <a:ext cx="791" cy="1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89611" tIns="44806" rIns="89611" bIns="44806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700">
                    <a:solidFill>
                      <a:srgbClr val="000000"/>
                    </a:solidFill>
                    <a:latin typeface="Calibri" pitchFamily="34" charset="0"/>
                    <a:ea typeface="Times New Roman" pitchFamily="18" charset="0"/>
                    <a:cs typeface="Arial" charset="0"/>
                  </a:rPr>
                  <a:t>  </a:t>
                </a:r>
                <a:endParaRPr lang="fr-FR" altLang="fr-FR" sz="700"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60" name="phone3"/>
              <p:cNvSpPr>
                <a:spLocks noEditPoints="1" noChangeArrowheads="1"/>
              </p:cNvSpPr>
              <p:nvPr/>
            </p:nvSpPr>
            <p:spPr bwMode="auto">
              <a:xfrm rot="-5400000">
                <a:off x="15705" y="21515"/>
                <a:ext cx="360" cy="472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6 w 21600"/>
                  <a:gd name="T5" fmla="*/ 0 h 21600"/>
                  <a:gd name="T6" fmla="*/ 6 w 21600"/>
                  <a:gd name="T7" fmla="*/ 5 h 21600"/>
                  <a:gd name="T8" fmla="*/ 6 w 21600"/>
                  <a:gd name="T9" fmla="*/ 11 h 21600"/>
                  <a:gd name="T10" fmla="*/ 3 w 21600"/>
                  <a:gd name="T11" fmla="*/ 11 h 21600"/>
                  <a:gd name="T12" fmla="*/ 0 w 21600"/>
                  <a:gd name="T13" fmla="*/ 11 h 21600"/>
                  <a:gd name="T14" fmla="*/ 0 w 21600"/>
                  <a:gd name="T15" fmla="*/ 5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180 w 21600"/>
                  <a:gd name="T25" fmla="*/ 23476 h 21600"/>
                  <a:gd name="T26" fmla="*/ 21420 w 21600"/>
                  <a:gd name="T27" fmla="*/ 4045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10692" y="21600"/>
                    </a:moveTo>
                    <a:lnTo>
                      <a:pt x="21600" y="21600"/>
                    </a:lnTo>
                    <a:lnTo>
                      <a:pt x="21600" y="10684"/>
                    </a:lnTo>
                    <a:lnTo>
                      <a:pt x="21600" y="0"/>
                    </a:lnTo>
                    <a:lnTo>
                      <a:pt x="10190" y="0"/>
                    </a:lnTo>
                    <a:lnTo>
                      <a:pt x="0" y="0"/>
                    </a:lnTo>
                    <a:lnTo>
                      <a:pt x="0" y="10916"/>
                    </a:lnTo>
                    <a:lnTo>
                      <a:pt x="0" y="21600"/>
                    </a:lnTo>
                    <a:lnTo>
                      <a:pt x="10692" y="21600"/>
                    </a:lnTo>
                    <a:close/>
                  </a:path>
                  <a:path w="21600" h="21600" extrusionOk="0">
                    <a:moveTo>
                      <a:pt x="3552" y="13565"/>
                    </a:moveTo>
                    <a:lnTo>
                      <a:pt x="3552" y="14206"/>
                    </a:lnTo>
                    <a:lnTo>
                      <a:pt x="3409" y="14584"/>
                    </a:lnTo>
                    <a:lnTo>
                      <a:pt x="3050" y="15021"/>
                    </a:lnTo>
                    <a:lnTo>
                      <a:pt x="2619" y="15429"/>
                    </a:lnTo>
                    <a:lnTo>
                      <a:pt x="2296" y="15836"/>
                    </a:lnTo>
                    <a:lnTo>
                      <a:pt x="2045" y="16244"/>
                    </a:lnTo>
                    <a:lnTo>
                      <a:pt x="1902" y="16564"/>
                    </a:lnTo>
                    <a:lnTo>
                      <a:pt x="1794" y="17001"/>
                    </a:lnTo>
                    <a:lnTo>
                      <a:pt x="1830" y="17466"/>
                    </a:lnTo>
                    <a:lnTo>
                      <a:pt x="2009" y="17932"/>
                    </a:lnTo>
                    <a:lnTo>
                      <a:pt x="2260" y="18311"/>
                    </a:lnTo>
                    <a:lnTo>
                      <a:pt x="2548" y="18718"/>
                    </a:lnTo>
                    <a:lnTo>
                      <a:pt x="3050" y="19126"/>
                    </a:lnTo>
                    <a:lnTo>
                      <a:pt x="3552" y="19533"/>
                    </a:lnTo>
                    <a:lnTo>
                      <a:pt x="4342" y="19737"/>
                    </a:lnTo>
                    <a:lnTo>
                      <a:pt x="5095" y="19737"/>
                    </a:lnTo>
                    <a:lnTo>
                      <a:pt x="5849" y="19737"/>
                    </a:lnTo>
                    <a:lnTo>
                      <a:pt x="6351" y="19533"/>
                    </a:lnTo>
                    <a:lnTo>
                      <a:pt x="7140" y="19126"/>
                    </a:lnTo>
                    <a:lnTo>
                      <a:pt x="7535" y="18747"/>
                    </a:lnTo>
                    <a:lnTo>
                      <a:pt x="7894" y="18311"/>
                    </a:lnTo>
                    <a:lnTo>
                      <a:pt x="8145" y="17903"/>
                    </a:lnTo>
                    <a:lnTo>
                      <a:pt x="8324" y="17408"/>
                    </a:lnTo>
                    <a:lnTo>
                      <a:pt x="8324" y="16942"/>
                    </a:lnTo>
                    <a:lnTo>
                      <a:pt x="8252" y="16593"/>
                    </a:lnTo>
                    <a:lnTo>
                      <a:pt x="8145" y="16244"/>
                    </a:lnTo>
                    <a:lnTo>
                      <a:pt x="7894" y="15836"/>
                    </a:lnTo>
                    <a:lnTo>
                      <a:pt x="7571" y="15429"/>
                    </a:lnTo>
                    <a:lnTo>
                      <a:pt x="7140" y="15021"/>
                    </a:lnTo>
                    <a:lnTo>
                      <a:pt x="6853" y="14613"/>
                    </a:lnTo>
                    <a:lnTo>
                      <a:pt x="6602" y="14206"/>
                    </a:lnTo>
                    <a:lnTo>
                      <a:pt x="6602" y="13565"/>
                    </a:lnTo>
                    <a:lnTo>
                      <a:pt x="6602" y="8035"/>
                    </a:lnTo>
                    <a:lnTo>
                      <a:pt x="6602" y="7598"/>
                    </a:lnTo>
                    <a:lnTo>
                      <a:pt x="6853" y="6987"/>
                    </a:lnTo>
                    <a:lnTo>
                      <a:pt x="7212" y="6579"/>
                    </a:lnTo>
                    <a:lnTo>
                      <a:pt x="7643" y="6171"/>
                    </a:lnTo>
                    <a:lnTo>
                      <a:pt x="7894" y="5764"/>
                    </a:lnTo>
                    <a:lnTo>
                      <a:pt x="8037" y="5531"/>
                    </a:lnTo>
                    <a:lnTo>
                      <a:pt x="8252" y="5153"/>
                    </a:lnTo>
                    <a:lnTo>
                      <a:pt x="8360" y="4599"/>
                    </a:lnTo>
                    <a:lnTo>
                      <a:pt x="8288" y="4134"/>
                    </a:lnTo>
                    <a:lnTo>
                      <a:pt x="8145" y="3697"/>
                    </a:lnTo>
                    <a:lnTo>
                      <a:pt x="7894" y="3289"/>
                    </a:lnTo>
                    <a:lnTo>
                      <a:pt x="7499" y="2853"/>
                    </a:lnTo>
                    <a:lnTo>
                      <a:pt x="7033" y="2533"/>
                    </a:lnTo>
                    <a:lnTo>
                      <a:pt x="6387" y="2242"/>
                    </a:lnTo>
                    <a:lnTo>
                      <a:pt x="5849" y="2067"/>
                    </a:lnTo>
                    <a:lnTo>
                      <a:pt x="5095" y="1950"/>
                    </a:lnTo>
                    <a:lnTo>
                      <a:pt x="4234" y="2038"/>
                    </a:lnTo>
                    <a:lnTo>
                      <a:pt x="3552" y="2271"/>
                    </a:lnTo>
                    <a:lnTo>
                      <a:pt x="3050" y="2504"/>
                    </a:lnTo>
                    <a:lnTo>
                      <a:pt x="2548" y="2882"/>
                    </a:lnTo>
                    <a:lnTo>
                      <a:pt x="2225" y="3231"/>
                    </a:lnTo>
                    <a:lnTo>
                      <a:pt x="1973" y="3697"/>
                    </a:lnTo>
                    <a:lnTo>
                      <a:pt x="1794" y="4308"/>
                    </a:lnTo>
                    <a:lnTo>
                      <a:pt x="1794" y="4745"/>
                    </a:lnTo>
                    <a:lnTo>
                      <a:pt x="1866" y="5123"/>
                    </a:lnTo>
                    <a:lnTo>
                      <a:pt x="2045" y="5560"/>
                    </a:lnTo>
                    <a:lnTo>
                      <a:pt x="2296" y="5851"/>
                    </a:lnTo>
                    <a:lnTo>
                      <a:pt x="2548" y="6171"/>
                    </a:lnTo>
                    <a:lnTo>
                      <a:pt x="3014" y="6608"/>
                    </a:lnTo>
                    <a:lnTo>
                      <a:pt x="3301" y="6987"/>
                    </a:lnTo>
                    <a:lnTo>
                      <a:pt x="3552" y="7598"/>
                    </a:lnTo>
                    <a:lnTo>
                      <a:pt x="3552" y="8035"/>
                    </a:lnTo>
                    <a:lnTo>
                      <a:pt x="3552" y="13565"/>
                    </a:lnTo>
                    <a:close/>
                  </a:path>
                  <a:path w="21600" h="21600" extrusionOk="0">
                    <a:moveTo>
                      <a:pt x="10154" y="1863"/>
                    </a:moveTo>
                    <a:lnTo>
                      <a:pt x="19088" y="1863"/>
                    </a:lnTo>
                    <a:lnTo>
                      <a:pt x="19088" y="8238"/>
                    </a:lnTo>
                    <a:lnTo>
                      <a:pt x="10154" y="8238"/>
                    </a:lnTo>
                    <a:lnTo>
                      <a:pt x="10154" y="1863"/>
                    </a:lnTo>
                    <a:moveTo>
                      <a:pt x="10441" y="10101"/>
                    </a:moveTo>
                    <a:lnTo>
                      <a:pt x="10441" y="9461"/>
                    </a:lnTo>
                    <a:lnTo>
                      <a:pt x="18837" y="9461"/>
                    </a:lnTo>
                    <a:lnTo>
                      <a:pt x="18837" y="10101"/>
                    </a:lnTo>
                    <a:lnTo>
                      <a:pt x="10441" y="10101"/>
                    </a:lnTo>
                    <a:moveTo>
                      <a:pt x="11374" y="11004"/>
                    </a:moveTo>
                    <a:lnTo>
                      <a:pt x="12630" y="11004"/>
                    </a:lnTo>
                    <a:lnTo>
                      <a:pt x="12630" y="12226"/>
                    </a:lnTo>
                    <a:lnTo>
                      <a:pt x="11374" y="12226"/>
                    </a:lnTo>
                    <a:lnTo>
                      <a:pt x="11374" y="11004"/>
                    </a:lnTo>
                    <a:moveTo>
                      <a:pt x="13993" y="11004"/>
                    </a:moveTo>
                    <a:lnTo>
                      <a:pt x="15249" y="11004"/>
                    </a:lnTo>
                    <a:lnTo>
                      <a:pt x="15249" y="12226"/>
                    </a:lnTo>
                    <a:lnTo>
                      <a:pt x="13993" y="12226"/>
                    </a:lnTo>
                    <a:lnTo>
                      <a:pt x="13993" y="11004"/>
                    </a:lnTo>
                    <a:moveTo>
                      <a:pt x="16649" y="11004"/>
                    </a:moveTo>
                    <a:lnTo>
                      <a:pt x="17904" y="11004"/>
                    </a:lnTo>
                    <a:lnTo>
                      <a:pt x="17904" y="12226"/>
                    </a:lnTo>
                    <a:lnTo>
                      <a:pt x="16649" y="12226"/>
                    </a:lnTo>
                    <a:lnTo>
                      <a:pt x="16649" y="11004"/>
                    </a:lnTo>
                    <a:moveTo>
                      <a:pt x="11374" y="12954"/>
                    </a:moveTo>
                    <a:lnTo>
                      <a:pt x="12630" y="12954"/>
                    </a:lnTo>
                    <a:lnTo>
                      <a:pt x="12630" y="14177"/>
                    </a:lnTo>
                    <a:lnTo>
                      <a:pt x="11374" y="14177"/>
                    </a:lnTo>
                    <a:lnTo>
                      <a:pt x="11374" y="12954"/>
                    </a:lnTo>
                    <a:moveTo>
                      <a:pt x="13993" y="12954"/>
                    </a:moveTo>
                    <a:lnTo>
                      <a:pt x="15249" y="12954"/>
                    </a:lnTo>
                    <a:lnTo>
                      <a:pt x="15249" y="14177"/>
                    </a:lnTo>
                    <a:lnTo>
                      <a:pt x="13993" y="14177"/>
                    </a:lnTo>
                    <a:lnTo>
                      <a:pt x="13993" y="12954"/>
                    </a:lnTo>
                    <a:moveTo>
                      <a:pt x="16649" y="12954"/>
                    </a:moveTo>
                    <a:lnTo>
                      <a:pt x="17904" y="12954"/>
                    </a:lnTo>
                    <a:lnTo>
                      <a:pt x="17904" y="14177"/>
                    </a:lnTo>
                    <a:lnTo>
                      <a:pt x="16649" y="14177"/>
                    </a:lnTo>
                    <a:lnTo>
                      <a:pt x="16649" y="12954"/>
                    </a:lnTo>
                    <a:moveTo>
                      <a:pt x="11374" y="14905"/>
                    </a:moveTo>
                    <a:lnTo>
                      <a:pt x="12630" y="14905"/>
                    </a:lnTo>
                    <a:lnTo>
                      <a:pt x="12630" y="16127"/>
                    </a:lnTo>
                    <a:lnTo>
                      <a:pt x="11374" y="16127"/>
                    </a:lnTo>
                    <a:lnTo>
                      <a:pt x="11374" y="14905"/>
                    </a:lnTo>
                    <a:moveTo>
                      <a:pt x="13993" y="14905"/>
                    </a:moveTo>
                    <a:lnTo>
                      <a:pt x="15249" y="14905"/>
                    </a:lnTo>
                    <a:lnTo>
                      <a:pt x="15249" y="16127"/>
                    </a:lnTo>
                    <a:lnTo>
                      <a:pt x="13993" y="16127"/>
                    </a:lnTo>
                    <a:lnTo>
                      <a:pt x="13993" y="14905"/>
                    </a:lnTo>
                    <a:moveTo>
                      <a:pt x="16649" y="14905"/>
                    </a:moveTo>
                    <a:lnTo>
                      <a:pt x="17904" y="14905"/>
                    </a:lnTo>
                    <a:lnTo>
                      <a:pt x="17904" y="16127"/>
                    </a:lnTo>
                    <a:lnTo>
                      <a:pt x="16649" y="16127"/>
                    </a:lnTo>
                    <a:lnTo>
                      <a:pt x="16649" y="14905"/>
                    </a:lnTo>
                    <a:moveTo>
                      <a:pt x="11374" y="16855"/>
                    </a:moveTo>
                    <a:lnTo>
                      <a:pt x="12630" y="16855"/>
                    </a:lnTo>
                    <a:lnTo>
                      <a:pt x="12630" y="18078"/>
                    </a:lnTo>
                    <a:lnTo>
                      <a:pt x="11374" y="18078"/>
                    </a:lnTo>
                    <a:lnTo>
                      <a:pt x="11374" y="16855"/>
                    </a:lnTo>
                    <a:moveTo>
                      <a:pt x="13993" y="16855"/>
                    </a:moveTo>
                    <a:lnTo>
                      <a:pt x="15249" y="16855"/>
                    </a:lnTo>
                    <a:lnTo>
                      <a:pt x="15249" y="18078"/>
                    </a:lnTo>
                    <a:lnTo>
                      <a:pt x="13993" y="18078"/>
                    </a:lnTo>
                    <a:lnTo>
                      <a:pt x="13993" y="16855"/>
                    </a:lnTo>
                    <a:moveTo>
                      <a:pt x="16649" y="16855"/>
                    </a:moveTo>
                    <a:lnTo>
                      <a:pt x="17904" y="16855"/>
                    </a:lnTo>
                    <a:lnTo>
                      <a:pt x="17904" y="18078"/>
                    </a:lnTo>
                    <a:lnTo>
                      <a:pt x="16649" y="18078"/>
                    </a:lnTo>
                    <a:lnTo>
                      <a:pt x="16649" y="16855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phone3"/>
              <p:cNvSpPr>
                <a:spLocks noEditPoints="1" noChangeArrowheads="1"/>
              </p:cNvSpPr>
              <p:nvPr/>
            </p:nvSpPr>
            <p:spPr bwMode="auto">
              <a:xfrm rot="5400000">
                <a:off x="21410" y="25064"/>
                <a:ext cx="398" cy="398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6 w 21600"/>
                  <a:gd name="T5" fmla="*/ 0 h 21600"/>
                  <a:gd name="T6" fmla="*/ 6 w 21600"/>
                  <a:gd name="T7" fmla="*/ 3 h 21600"/>
                  <a:gd name="T8" fmla="*/ 6 w 21600"/>
                  <a:gd name="T9" fmla="*/ 6 h 21600"/>
                  <a:gd name="T10" fmla="*/ 3 w 21600"/>
                  <a:gd name="T11" fmla="*/ 6 h 21600"/>
                  <a:gd name="T12" fmla="*/ 0 w 21600"/>
                  <a:gd name="T13" fmla="*/ 6 h 21600"/>
                  <a:gd name="T14" fmla="*/ 0 w 21600"/>
                  <a:gd name="T15" fmla="*/ 3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17 w 21600"/>
                  <a:gd name="T25" fmla="*/ 23499 h 21600"/>
                  <a:gd name="T26" fmla="*/ 21383 w 21600"/>
                  <a:gd name="T27" fmla="*/ 40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10692" y="21600"/>
                    </a:moveTo>
                    <a:lnTo>
                      <a:pt x="21600" y="21600"/>
                    </a:lnTo>
                    <a:lnTo>
                      <a:pt x="21600" y="10684"/>
                    </a:lnTo>
                    <a:lnTo>
                      <a:pt x="21600" y="0"/>
                    </a:lnTo>
                    <a:lnTo>
                      <a:pt x="10190" y="0"/>
                    </a:lnTo>
                    <a:lnTo>
                      <a:pt x="0" y="0"/>
                    </a:lnTo>
                    <a:lnTo>
                      <a:pt x="0" y="10916"/>
                    </a:lnTo>
                    <a:lnTo>
                      <a:pt x="0" y="21600"/>
                    </a:lnTo>
                    <a:lnTo>
                      <a:pt x="10692" y="21600"/>
                    </a:lnTo>
                    <a:close/>
                  </a:path>
                  <a:path w="21600" h="21600" extrusionOk="0">
                    <a:moveTo>
                      <a:pt x="3552" y="13565"/>
                    </a:moveTo>
                    <a:lnTo>
                      <a:pt x="3552" y="14206"/>
                    </a:lnTo>
                    <a:lnTo>
                      <a:pt x="3409" y="14584"/>
                    </a:lnTo>
                    <a:lnTo>
                      <a:pt x="3050" y="15021"/>
                    </a:lnTo>
                    <a:lnTo>
                      <a:pt x="2619" y="15429"/>
                    </a:lnTo>
                    <a:lnTo>
                      <a:pt x="2296" y="15836"/>
                    </a:lnTo>
                    <a:lnTo>
                      <a:pt x="2045" y="16244"/>
                    </a:lnTo>
                    <a:lnTo>
                      <a:pt x="1902" y="16564"/>
                    </a:lnTo>
                    <a:lnTo>
                      <a:pt x="1794" y="17001"/>
                    </a:lnTo>
                    <a:lnTo>
                      <a:pt x="1830" y="17466"/>
                    </a:lnTo>
                    <a:lnTo>
                      <a:pt x="2009" y="17932"/>
                    </a:lnTo>
                    <a:lnTo>
                      <a:pt x="2260" y="18311"/>
                    </a:lnTo>
                    <a:lnTo>
                      <a:pt x="2548" y="18718"/>
                    </a:lnTo>
                    <a:lnTo>
                      <a:pt x="3050" y="19126"/>
                    </a:lnTo>
                    <a:lnTo>
                      <a:pt x="3552" y="19533"/>
                    </a:lnTo>
                    <a:lnTo>
                      <a:pt x="4342" y="19737"/>
                    </a:lnTo>
                    <a:lnTo>
                      <a:pt x="5095" y="19737"/>
                    </a:lnTo>
                    <a:lnTo>
                      <a:pt x="5849" y="19737"/>
                    </a:lnTo>
                    <a:lnTo>
                      <a:pt x="6351" y="19533"/>
                    </a:lnTo>
                    <a:lnTo>
                      <a:pt x="7140" y="19126"/>
                    </a:lnTo>
                    <a:lnTo>
                      <a:pt x="7535" y="18747"/>
                    </a:lnTo>
                    <a:lnTo>
                      <a:pt x="7894" y="18311"/>
                    </a:lnTo>
                    <a:lnTo>
                      <a:pt x="8145" y="17903"/>
                    </a:lnTo>
                    <a:lnTo>
                      <a:pt x="8324" y="17408"/>
                    </a:lnTo>
                    <a:lnTo>
                      <a:pt x="8324" y="16942"/>
                    </a:lnTo>
                    <a:lnTo>
                      <a:pt x="8252" y="16593"/>
                    </a:lnTo>
                    <a:lnTo>
                      <a:pt x="8145" y="16244"/>
                    </a:lnTo>
                    <a:lnTo>
                      <a:pt x="7894" y="15836"/>
                    </a:lnTo>
                    <a:lnTo>
                      <a:pt x="7571" y="15429"/>
                    </a:lnTo>
                    <a:lnTo>
                      <a:pt x="7140" y="15021"/>
                    </a:lnTo>
                    <a:lnTo>
                      <a:pt x="6853" y="14613"/>
                    </a:lnTo>
                    <a:lnTo>
                      <a:pt x="6602" y="14206"/>
                    </a:lnTo>
                    <a:lnTo>
                      <a:pt x="6602" y="13565"/>
                    </a:lnTo>
                    <a:lnTo>
                      <a:pt x="6602" y="8035"/>
                    </a:lnTo>
                    <a:lnTo>
                      <a:pt x="6602" y="7598"/>
                    </a:lnTo>
                    <a:lnTo>
                      <a:pt x="6853" y="6987"/>
                    </a:lnTo>
                    <a:lnTo>
                      <a:pt x="7212" y="6579"/>
                    </a:lnTo>
                    <a:lnTo>
                      <a:pt x="7643" y="6171"/>
                    </a:lnTo>
                    <a:lnTo>
                      <a:pt x="7894" y="5764"/>
                    </a:lnTo>
                    <a:lnTo>
                      <a:pt x="8037" y="5531"/>
                    </a:lnTo>
                    <a:lnTo>
                      <a:pt x="8252" y="5153"/>
                    </a:lnTo>
                    <a:lnTo>
                      <a:pt x="8360" y="4599"/>
                    </a:lnTo>
                    <a:lnTo>
                      <a:pt x="8288" y="4134"/>
                    </a:lnTo>
                    <a:lnTo>
                      <a:pt x="8145" y="3697"/>
                    </a:lnTo>
                    <a:lnTo>
                      <a:pt x="7894" y="3289"/>
                    </a:lnTo>
                    <a:lnTo>
                      <a:pt x="7499" y="2853"/>
                    </a:lnTo>
                    <a:lnTo>
                      <a:pt x="7033" y="2533"/>
                    </a:lnTo>
                    <a:lnTo>
                      <a:pt x="6387" y="2242"/>
                    </a:lnTo>
                    <a:lnTo>
                      <a:pt x="5849" y="2067"/>
                    </a:lnTo>
                    <a:lnTo>
                      <a:pt x="5095" y="1950"/>
                    </a:lnTo>
                    <a:lnTo>
                      <a:pt x="4234" y="2038"/>
                    </a:lnTo>
                    <a:lnTo>
                      <a:pt x="3552" y="2271"/>
                    </a:lnTo>
                    <a:lnTo>
                      <a:pt x="3050" y="2504"/>
                    </a:lnTo>
                    <a:lnTo>
                      <a:pt x="2548" y="2882"/>
                    </a:lnTo>
                    <a:lnTo>
                      <a:pt x="2225" y="3231"/>
                    </a:lnTo>
                    <a:lnTo>
                      <a:pt x="1973" y="3697"/>
                    </a:lnTo>
                    <a:lnTo>
                      <a:pt x="1794" y="4308"/>
                    </a:lnTo>
                    <a:lnTo>
                      <a:pt x="1794" y="4745"/>
                    </a:lnTo>
                    <a:lnTo>
                      <a:pt x="1866" y="5123"/>
                    </a:lnTo>
                    <a:lnTo>
                      <a:pt x="2045" y="5560"/>
                    </a:lnTo>
                    <a:lnTo>
                      <a:pt x="2296" y="5851"/>
                    </a:lnTo>
                    <a:lnTo>
                      <a:pt x="2548" y="6171"/>
                    </a:lnTo>
                    <a:lnTo>
                      <a:pt x="3014" y="6608"/>
                    </a:lnTo>
                    <a:lnTo>
                      <a:pt x="3301" y="6987"/>
                    </a:lnTo>
                    <a:lnTo>
                      <a:pt x="3552" y="7598"/>
                    </a:lnTo>
                    <a:lnTo>
                      <a:pt x="3552" y="8035"/>
                    </a:lnTo>
                    <a:lnTo>
                      <a:pt x="3552" y="13565"/>
                    </a:lnTo>
                    <a:close/>
                  </a:path>
                  <a:path w="21600" h="21600" extrusionOk="0">
                    <a:moveTo>
                      <a:pt x="10154" y="1863"/>
                    </a:moveTo>
                    <a:lnTo>
                      <a:pt x="19088" y="1863"/>
                    </a:lnTo>
                    <a:lnTo>
                      <a:pt x="19088" y="8238"/>
                    </a:lnTo>
                    <a:lnTo>
                      <a:pt x="10154" y="8238"/>
                    </a:lnTo>
                    <a:lnTo>
                      <a:pt x="10154" y="1863"/>
                    </a:lnTo>
                    <a:moveTo>
                      <a:pt x="10441" y="10101"/>
                    </a:moveTo>
                    <a:lnTo>
                      <a:pt x="10441" y="9461"/>
                    </a:lnTo>
                    <a:lnTo>
                      <a:pt x="18837" y="9461"/>
                    </a:lnTo>
                    <a:lnTo>
                      <a:pt x="18837" y="10101"/>
                    </a:lnTo>
                    <a:lnTo>
                      <a:pt x="10441" y="10101"/>
                    </a:lnTo>
                    <a:moveTo>
                      <a:pt x="11374" y="11004"/>
                    </a:moveTo>
                    <a:lnTo>
                      <a:pt x="12630" y="11004"/>
                    </a:lnTo>
                    <a:lnTo>
                      <a:pt x="12630" y="12226"/>
                    </a:lnTo>
                    <a:lnTo>
                      <a:pt x="11374" y="12226"/>
                    </a:lnTo>
                    <a:lnTo>
                      <a:pt x="11374" y="11004"/>
                    </a:lnTo>
                    <a:moveTo>
                      <a:pt x="13993" y="11004"/>
                    </a:moveTo>
                    <a:lnTo>
                      <a:pt x="15249" y="11004"/>
                    </a:lnTo>
                    <a:lnTo>
                      <a:pt x="15249" y="12226"/>
                    </a:lnTo>
                    <a:lnTo>
                      <a:pt x="13993" y="12226"/>
                    </a:lnTo>
                    <a:lnTo>
                      <a:pt x="13993" y="11004"/>
                    </a:lnTo>
                    <a:moveTo>
                      <a:pt x="16649" y="11004"/>
                    </a:moveTo>
                    <a:lnTo>
                      <a:pt x="17904" y="11004"/>
                    </a:lnTo>
                    <a:lnTo>
                      <a:pt x="17904" y="12226"/>
                    </a:lnTo>
                    <a:lnTo>
                      <a:pt x="16649" y="12226"/>
                    </a:lnTo>
                    <a:lnTo>
                      <a:pt x="16649" y="11004"/>
                    </a:lnTo>
                    <a:moveTo>
                      <a:pt x="11374" y="12954"/>
                    </a:moveTo>
                    <a:lnTo>
                      <a:pt x="12630" y="12954"/>
                    </a:lnTo>
                    <a:lnTo>
                      <a:pt x="12630" y="14177"/>
                    </a:lnTo>
                    <a:lnTo>
                      <a:pt x="11374" y="14177"/>
                    </a:lnTo>
                    <a:lnTo>
                      <a:pt x="11374" y="12954"/>
                    </a:lnTo>
                    <a:moveTo>
                      <a:pt x="13993" y="12954"/>
                    </a:moveTo>
                    <a:lnTo>
                      <a:pt x="15249" y="12954"/>
                    </a:lnTo>
                    <a:lnTo>
                      <a:pt x="15249" y="14177"/>
                    </a:lnTo>
                    <a:lnTo>
                      <a:pt x="13993" y="14177"/>
                    </a:lnTo>
                    <a:lnTo>
                      <a:pt x="13993" y="12954"/>
                    </a:lnTo>
                    <a:moveTo>
                      <a:pt x="16649" y="12954"/>
                    </a:moveTo>
                    <a:lnTo>
                      <a:pt x="17904" y="12954"/>
                    </a:lnTo>
                    <a:lnTo>
                      <a:pt x="17904" y="14177"/>
                    </a:lnTo>
                    <a:lnTo>
                      <a:pt x="16649" y="14177"/>
                    </a:lnTo>
                    <a:lnTo>
                      <a:pt x="16649" y="12954"/>
                    </a:lnTo>
                    <a:moveTo>
                      <a:pt x="11374" y="14905"/>
                    </a:moveTo>
                    <a:lnTo>
                      <a:pt x="12630" y="14905"/>
                    </a:lnTo>
                    <a:lnTo>
                      <a:pt x="12630" y="16127"/>
                    </a:lnTo>
                    <a:lnTo>
                      <a:pt x="11374" y="16127"/>
                    </a:lnTo>
                    <a:lnTo>
                      <a:pt x="11374" y="14905"/>
                    </a:lnTo>
                    <a:moveTo>
                      <a:pt x="13993" y="14905"/>
                    </a:moveTo>
                    <a:lnTo>
                      <a:pt x="15249" y="14905"/>
                    </a:lnTo>
                    <a:lnTo>
                      <a:pt x="15249" y="16127"/>
                    </a:lnTo>
                    <a:lnTo>
                      <a:pt x="13993" y="16127"/>
                    </a:lnTo>
                    <a:lnTo>
                      <a:pt x="13993" y="14905"/>
                    </a:lnTo>
                    <a:moveTo>
                      <a:pt x="16649" y="14905"/>
                    </a:moveTo>
                    <a:lnTo>
                      <a:pt x="17904" y="14905"/>
                    </a:lnTo>
                    <a:lnTo>
                      <a:pt x="17904" y="16127"/>
                    </a:lnTo>
                    <a:lnTo>
                      <a:pt x="16649" y="16127"/>
                    </a:lnTo>
                    <a:lnTo>
                      <a:pt x="16649" y="14905"/>
                    </a:lnTo>
                    <a:moveTo>
                      <a:pt x="11374" y="16855"/>
                    </a:moveTo>
                    <a:lnTo>
                      <a:pt x="12630" y="16855"/>
                    </a:lnTo>
                    <a:lnTo>
                      <a:pt x="12630" y="18078"/>
                    </a:lnTo>
                    <a:lnTo>
                      <a:pt x="11374" y="18078"/>
                    </a:lnTo>
                    <a:lnTo>
                      <a:pt x="11374" y="16855"/>
                    </a:lnTo>
                    <a:moveTo>
                      <a:pt x="13993" y="16855"/>
                    </a:moveTo>
                    <a:lnTo>
                      <a:pt x="15249" y="16855"/>
                    </a:lnTo>
                    <a:lnTo>
                      <a:pt x="15249" y="18078"/>
                    </a:lnTo>
                    <a:lnTo>
                      <a:pt x="13993" y="18078"/>
                    </a:lnTo>
                    <a:lnTo>
                      <a:pt x="13993" y="16855"/>
                    </a:lnTo>
                    <a:moveTo>
                      <a:pt x="16649" y="16855"/>
                    </a:moveTo>
                    <a:lnTo>
                      <a:pt x="17904" y="16855"/>
                    </a:lnTo>
                    <a:lnTo>
                      <a:pt x="17904" y="18078"/>
                    </a:lnTo>
                    <a:lnTo>
                      <a:pt x="16649" y="18078"/>
                    </a:lnTo>
                    <a:lnTo>
                      <a:pt x="16649" y="16855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aptop"/>
              <p:cNvSpPr>
                <a:spLocks noEditPoints="1" noChangeArrowheads="1"/>
              </p:cNvSpPr>
              <p:nvPr/>
            </p:nvSpPr>
            <p:spPr bwMode="auto">
              <a:xfrm rot="10800000">
                <a:off x="15834" y="22322"/>
                <a:ext cx="501" cy="435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2 h 21600"/>
                  <a:gd name="T4" fmla="*/ 8 w 21600"/>
                  <a:gd name="T5" fmla="*/ 0 h 21600"/>
                  <a:gd name="T6" fmla="*/ 8 w 21600"/>
                  <a:gd name="T7" fmla="*/ 2 h 21600"/>
                  <a:gd name="T8" fmla="*/ 5 w 21600"/>
                  <a:gd name="T9" fmla="*/ 0 h 21600"/>
                  <a:gd name="T10" fmla="*/ 5 w 21600"/>
                  <a:gd name="T11" fmla="*/ 7 h 21600"/>
                  <a:gd name="T12" fmla="*/ 0 w 21600"/>
                  <a:gd name="T13" fmla="*/ 7 h 21600"/>
                  <a:gd name="T14" fmla="*/ 9 w 21600"/>
                  <a:gd name="T15" fmla="*/ 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1 w 21600"/>
                  <a:gd name="T25" fmla="*/ 1887 h 21600"/>
                  <a:gd name="T26" fmla="*/ 17289 w 21600"/>
                  <a:gd name="T27" fmla="*/ 1231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aptop"/>
              <p:cNvSpPr>
                <a:spLocks noEditPoints="1" noChangeArrowheads="1"/>
              </p:cNvSpPr>
              <p:nvPr/>
            </p:nvSpPr>
            <p:spPr bwMode="auto">
              <a:xfrm rot="5400000">
                <a:off x="21219" y="25466"/>
                <a:ext cx="499" cy="429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2 h 21600"/>
                  <a:gd name="T4" fmla="*/ 8 w 21600"/>
                  <a:gd name="T5" fmla="*/ 0 h 21600"/>
                  <a:gd name="T6" fmla="*/ 8 w 21600"/>
                  <a:gd name="T7" fmla="*/ 2 h 21600"/>
                  <a:gd name="T8" fmla="*/ 5 w 21600"/>
                  <a:gd name="T9" fmla="*/ 0 h 21600"/>
                  <a:gd name="T10" fmla="*/ 5 w 21600"/>
                  <a:gd name="T11" fmla="*/ 7 h 21600"/>
                  <a:gd name="T12" fmla="*/ 0 w 21600"/>
                  <a:gd name="T13" fmla="*/ 7 h 21600"/>
                  <a:gd name="T14" fmla="*/ 9 w 21600"/>
                  <a:gd name="T15" fmla="*/ 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15 w 21600"/>
                  <a:gd name="T25" fmla="*/ 1863 h 21600"/>
                  <a:gd name="T26" fmla="*/ 17315 w 21600"/>
                  <a:gd name="T27" fmla="*/ 1233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0"/>
              <p:cNvSpPr>
                <a:spLocks noChangeShapeType="1"/>
              </p:cNvSpPr>
              <p:nvPr/>
            </p:nvSpPr>
            <p:spPr bwMode="auto">
              <a:xfrm flipV="1">
                <a:off x="13286" y="19062"/>
                <a:ext cx="0" cy="37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Line 69"/>
              <p:cNvSpPr>
                <a:spLocks noChangeShapeType="1"/>
              </p:cNvSpPr>
              <p:nvPr/>
            </p:nvSpPr>
            <p:spPr bwMode="auto">
              <a:xfrm>
                <a:off x="13164" y="22804"/>
                <a:ext cx="24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 flipV="1">
                <a:off x="13413" y="22553"/>
                <a:ext cx="123" cy="2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Line 67"/>
              <p:cNvSpPr>
                <a:spLocks noChangeShapeType="1"/>
              </p:cNvSpPr>
              <p:nvPr/>
            </p:nvSpPr>
            <p:spPr bwMode="auto">
              <a:xfrm flipH="1" flipV="1">
                <a:off x="12905" y="22618"/>
                <a:ext cx="254" cy="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8" name="Group 64"/>
              <p:cNvGrpSpPr>
                <a:grpSpLocks/>
              </p:cNvGrpSpPr>
              <p:nvPr/>
            </p:nvGrpSpPr>
            <p:grpSpPr bwMode="auto">
              <a:xfrm>
                <a:off x="15601" y="19097"/>
                <a:ext cx="803" cy="873"/>
                <a:chOff x="1014" y="1207"/>
                <a:chExt cx="266" cy="318"/>
              </a:xfrm>
            </p:grpSpPr>
            <p:sp>
              <p:nvSpPr>
                <p:cNvPr id="125" name="Rectangle 66"/>
                <p:cNvSpPr>
                  <a:spLocks noChangeArrowheads="1"/>
                </p:cNvSpPr>
                <p:nvPr/>
              </p:nvSpPr>
              <p:spPr bwMode="auto">
                <a:xfrm>
                  <a:off x="1014" y="1207"/>
                  <a:ext cx="258" cy="318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26" name="sink2"/>
                <p:cNvSpPr>
                  <a:spLocks noChangeAspect="1" noEditPoints="1" noChangeArrowheads="1"/>
                </p:cNvSpPr>
                <p:nvPr/>
              </p:nvSpPr>
              <p:spPr bwMode="auto">
                <a:xfrm rot="-2820397">
                  <a:off x="1057" y="1262"/>
                  <a:ext cx="231" cy="214"/>
                </a:xfrm>
                <a:custGeom>
                  <a:avLst/>
                  <a:gdLst>
                    <a:gd name="T0" fmla="*/ 1 w 21600"/>
                    <a:gd name="T1" fmla="*/ 2 h 21600"/>
                    <a:gd name="T2" fmla="*/ 2 w 21600"/>
                    <a:gd name="T3" fmla="*/ 2 h 21600"/>
                    <a:gd name="T4" fmla="*/ 2 w 21600"/>
                    <a:gd name="T5" fmla="*/ 1 h 21600"/>
                    <a:gd name="T6" fmla="*/ 2 w 21600"/>
                    <a:gd name="T7" fmla="*/ 1 h 21600"/>
                    <a:gd name="T8" fmla="*/ 2 w 21600"/>
                    <a:gd name="T9" fmla="*/ 0 h 21600"/>
                    <a:gd name="T10" fmla="*/ 1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1 h 21600"/>
                    <a:gd name="T16" fmla="*/ 0 w 21600"/>
                    <a:gd name="T17" fmla="*/ 2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468 w 21600"/>
                    <a:gd name="T28" fmla="*/ 22609 h 21600"/>
                    <a:gd name="T29" fmla="*/ 21132 w 21600"/>
                    <a:gd name="T30" fmla="*/ 28867 h 21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600" h="21600" extrusionOk="0">
                      <a:moveTo>
                        <a:pt x="11172" y="21600"/>
                      </a:moveTo>
                      <a:lnTo>
                        <a:pt x="13854" y="21600"/>
                      </a:lnTo>
                      <a:lnTo>
                        <a:pt x="21600" y="13811"/>
                      </a:lnTo>
                      <a:lnTo>
                        <a:pt x="21600" y="11834"/>
                      </a:lnTo>
                      <a:lnTo>
                        <a:pt x="21600" y="0"/>
                      </a:lnTo>
                      <a:lnTo>
                        <a:pt x="11172" y="0"/>
                      </a:lnTo>
                      <a:lnTo>
                        <a:pt x="0" y="0"/>
                      </a:lnTo>
                      <a:lnTo>
                        <a:pt x="0" y="11594"/>
                      </a:lnTo>
                      <a:lnTo>
                        <a:pt x="0" y="21600"/>
                      </a:lnTo>
                      <a:lnTo>
                        <a:pt x="11172" y="21600"/>
                      </a:lnTo>
                      <a:close/>
                    </a:path>
                    <a:path w="21600" h="21600" extrusionOk="0">
                      <a:moveTo>
                        <a:pt x="6376" y="8418"/>
                      </a:moveTo>
                      <a:lnTo>
                        <a:pt x="5482" y="9677"/>
                      </a:lnTo>
                      <a:lnTo>
                        <a:pt x="4886" y="11025"/>
                      </a:lnTo>
                      <a:lnTo>
                        <a:pt x="4350" y="12253"/>
                      </a:lnTo>
                      <a:lnTo>
                        <a:pt x="4022" y="13511"/>
                      </a:lnTo>
                      <a:lnTo>
                        <a:pt x="4022" y="13991"/>
                      </a:lnTo>
                      <a:lnTo>
                        <a:pt x="4022" y="14620"/>
                      </a:lnTo>
                      <a:lnTo>
                        <a:pt x="4022" y="15279"/>
                      </a:lnTo>
                      <a:lnTo>
                        <a:pt x="4141" y="15758"/>
                      </a:lnTo>
                      <a:lnTo>
                        <a:pt x="4350" y="16297"/>
                      </a:lnTo>
                      <a:lnTo>
                        <a:pt x="4558" y="16687"/>
                      </a:lnTo>
                      <a:lnTo>
                        <a:pt x="4767" y="17106"/>
                      </a:lnTo>
                      <a:lnTo>
                        <a:pt x="5154" y="17556"/>
                      </a:lnTo>
                      <a:lnTo>
                        <a:pt x="5571" y="17915"/>
                      </a:lnTo>
                      <a:lnTo>
                        <a:pt x="6108" y="18245"/>
                      </a:lnTo>
                      <a:lnTo>
                        <a:pt x="6614" y="18454"/>
                      </a:lnTo>
                      <a:lnTo>
                        <a:pt x="7150" y="18574"/>
                      </a:lnTo>
                      <a:lnTo>
                        <a:pt x="7716" y="18694"/>
                      </a:lnTo>
                      <a:lnTo>
                        <a:pt x="8372" y="18694"/>
                      </a:lnTo>
                      <a:lnTo>
                        <a:pt x="9087" y="18694"/>
                      </a:lnTo>
                      <a:lnTo>
                        <a:pt x="9713" y="18574"/>
                      </a:lnTo>
                      <a:lnTo>
                        <a:pt x="10428" y="18364"/>
                      </a:lnTo>
                      <a:lnTo>
                        <a:pt x="11172" y="18155"/>
                      </a:lnTo>
                      <a:lnTo>
                        <a:pt x="11768" y="17825"/>
                      </a:lnTo>
                      <a:lnTo>
                        <a:pt x="12513" y="17436"/>
                      </a:lnTo>
                      <a:lnTo>
                        <a:pt x="13198" y="17016"/>
                      </a:lnTo>
                      <a:lnTo>
                        <a:pt x="13854" y="16567"/>
                      </a:lnTo>
                      <a:lnTo>
                        <a:pt x="14569" y="15998"/>
                      </a:lnTo>
                      <a:lnTo>
                        <a:pt x="15194" y="15459"/>
                      </a:lnTo>
                      <a:lnTo>
                        <a:pt x="15790" y="14740"/>
                      </a:lnTo>
                      <a:lnTo>
                        <a:pt x="16327" y="14080"/>
                      </a:lnTo>
                      <a:lnTo>
                        <a:pt x="16803" y="13391"/>
                      </a:lnTo>
                      <a:lnTo>
                        <a:pt x="17250" y="12732"/>
                      </a:lnTo>
                      <a:lnTo>
                        <a:pt x="17578" y="12043"/>
                      </a:lnTo>
                      <a:lnTo>
                        <a:pt x="17846" y="11324"/>
                      </a:lnTo>
                      <a:lnTo>
                        <a:pt x="18055" y="10575"/>
                      </a:lnTo>
                      <a:lnTo>
                        <a:pt x="18263" y="9976"/>
                      </a:lnTo>
                      <a:lnTo>
                        <a:pt x="18382" y="9227"/>
                      </a:lnTo>
                      <a:lnTo>
                        <a:pt x="18472" y="8628"/>
                      </a:lnTo>
                      <a:lnTo>
                        <a:pt x="18382" y="7999"/>
                      </a:lnTo>
                      <a:lnTo>
                        <a:pt x="18382" y="7400"/>
                      </a:lnTo>
                      <a:lnTo>
                        <a:pt x="18144" y="6860"/>
                      </a:lnTo>
                      <a:lnTo>
                        <a:pt x="17935" y="6321"/>
                      </a:lnTo>
                      <a:lnTo>
                        <a:pt x="17667" y="5842"/>
                      </a:lnTo>
                      <a:lnTo>
                        <a:pt x="17250" y="5393"/>
                      </a:lnTo>
                      <a:lnTo>
                        <a:pt x="16922" y="5033"/>
                      </a:lnTo>
                      <a:lnTo>
                        <a:pt x="16446" y="4793"/>
                      </a:lnTo>
                      <a:lnTo>
                        <a:pt x="15999" y="4584"/>
                      </a:lnTo>
                      <a:lnTo>
                        <a:pt x="15463" y="4374"/>
                      </a:lnTo>
                      <a:lnTo>
                        <a:pt x="14986" y="4254"/>
                      </a:lnTo>
                      <a:lnTo>
                        <a:pt x="14450" y="4164"/>
                      </a:lnTo>
                      <a:lnTo>
                        <a:pt x="13854" y="4164"/>
                      </a:lnTo>
                      <a:lnTo>
                        <a:pt x="13318" y="4254"/>
                      </a:lnTo>
                      <a:lnTo>
                        <a:pt x="12096" y="4494"/>
                      </a:lnTo>
                      <a:lnTo>
                        <a:pt x="10845" y="5033"/>
                      </a:lnTo>
                      <a:lnTo>
                        <a:pt x="9504" y="5602"/>
                      </a:lnTo>
                      <a:lnTo>
                        <a:pt x="8372" y="6531"/>
                      </a:lnTo>
                      <a:moveTo>
                        <a:pt x="10845" y="11025"/>
                      </a:moveTo>
                      <a:lnTo>
                        <a:pt x="11053" y="10695"/>
                      </a:lnTo>
                      <a:lnTo>
                        <a:pt x="11172" y="10485"/>
                      </a:lnTo>
                      <a:lnTo>
                        <a:pt x="11292" y="10246"/>
                      </a:lnTo>
                      <a:lnTo>
                        <a:pt x="11292" y="9976"/>
                      </a:lnTo>
                      <a:lnTo>
                        <a:pt x="11292" y="9766"/>
                      </a:lnTo>
                      <a:lnTo>
                        <a:pt x="11172" y="9437"/>
                      </a:lnTo>
                      <a:lnTo>
                        <a:pt x="11053" y="9227"/>
                      </a:lnTo>
                      <a:lnTo>
                        <a:pt x="10845" y="9017"/>
                      </a:lnTo>
                      <a:lnTo>
                        <a:pt x="6376" y="4584"/>
                      </a:lnTo>
                      <a:lnTo>
                        <a:pt x="6227" y="4374"/>
                      </a:lnTo>
                      <a:lnTo>
                        <a:pt x="6018" y="4254"/>
                      </a:lnTo>
                      <a:lnTo>
                        <a:pt x="5810" y="4164"/>
                      </a:lnTo>
                      <a:lnTo>
                        <a:pt x="5482" y="4164"/>
                      </a:lnTo>
                      <a:lnTo>
                        <a:pt x="5273" y="4164"/>
                      </a:lnTo>
                      <a:lnTo>
                        <a:pt x="5005" y="4254"/>
                      </a:lnTo>
                      <a:lnTo>
                        <a:pt x="4767" y="4374"/>
                      </a:lnTo>
                      <a:lnTo>
                        <a:pt x="4558" y="4584"/>
                      </a:lnTo>
                      <a:lnTo>
                        <a:pt x="4350" y="4793"/>
                      </a:lnTo>
                      <a:lnTo>
                        <a:pt x="4231" y="5033"/>
                      </a:lnTo>
                      <a:lnTo>
                        <a:pt x="4231" y="5303"/>
                      </a:lnTo>
                      <a:lnTo>
                        <a:pt x="4141" y="5512"/>
                      </a:lnTo>
                      <a:lnTo>
                        <a:pt x="4231" y="5722"/>
                      </a:lnTo>
                      <a:lnTo>
                        <a:pt x="4231" y="6052"/>
                      </a:lnTo>
                      <a:lnTo>
                        <a:pt x="4350" y="6261"/>
                      </a:lnTo>
                      <a:lnTo>
                        <a:pt x="4558" y="6411"/>
                      </a:lnTo>
                      <a:lnTo>
                        <a:pt x="8968" y="11025"/>
                      </a:lnTo>
                      <a:lnTo>
                        <a:pt x="9176" y="11115"/>
                      </a:lnTo>
                      <a:lnTo>
                        <a:pt x="9504" y="11234"/>
                      </a:lnTo>
                      <a:lnTo>
                        <a:pt x="9713" y="11324"/>
                      </a:lnTo>
                      <a:lnTo>
                        <a:pt x="9921" y="11324"/>
                      </a:lnTo>
                      <a:lnTo>
                        <a:pt x="10189" y="11324"/>
                      </a:lnTo>
                      <a:lnTo>
                        <a:pt x="10428" y="11234"/>
                      </a:lnTo>
                      <a:lnTo>
                        <a:pt x="10636" y="11115"/>
                      </a:lnTo>
                      <a:lnTo>
                        <a:pt x="10845" y="11025"/>
                      </a:lnTo>
                      <a:moveTo>
                        <a:pt x="3545" y="10695"/>
                      </a:moveTo>
                      <a:lnTo>
                        <a:pt x="3754" y="10485"/>
                      </a:lnTo>
                      <a:lnTo>
                        <a:pt x="3903" y="10156"/>
                      </a:lnTo>
                      <a:lnTo>
                        <a:pt x="3903" y="9976"/>
                      </a:lnTo>
                      <a:lnTo>
                        <a:pt x="4022" y="9677"/>
                      </a:lnTo>
                      <a:lnTo>
                        <a:pt x="3903" y="9347"/>
                      </a:lnTo>
                      <a:lnTo>
                        <a:pt x="3903" y="9017"/>
                      </a:lnTo>
                      <a:lnTo>
                        <a:pt x="3754" y="8868"/>
                      </a:lnTo>
                      <a:lnTo>
                        <a:pt x="3545" y="8628"/>
                      </a:lnTo>
                      <a:lnTo>
                        <a:pt x="3337" y="8418"/>
                      </a:lnTo>
                      <a:lnTo>
                        <a:pt x="3098" y="8209"/>
                      </a:lnTo>
                      <a:lnTo>
                        <a:pt x="2801" y="8089"/>
                      </a:lnTo>
                      <a:lnTo>
                        <a:pt x="2473" y="8089"/>
                      </a:lnTo>
                      <a:lnTo>
                        <a:pt x="2205" y="8089"/>
                      </a:lnTo>
                      <a:lnTo>
                        <a:pt x="1996" y="8209"/>
                      </a:lnTo>
                      <a:lnTo>
                        <a:pt x="1668" y="8418"/>
                      </a:lnTo>
                      <a:lnTo>
                        <a:pt x="1460" y="8628"/>
                      </a:lnTo>
                      <a:lnTo>
                        <a:pt x="1222" y="8868"/>
                      </a:lnTo>
                      <a:lnTo>
                        <a:pt x="1192" y="9017"/>
                      </a:lnTo>
                      <a:lnTo>
                        <a:pt x="1073" y="9347"/>
                      </a:lnTo>
                      <a:lnTo>
                        <a:pt x="1073" y="9677"/>
                      </a:lnTo>
                      <a:lnTo>
                        <a:pt x="1073" y="9976"/>
                      </a:lnTo>
                      <a:lnTo>
                        <a:pt x="1192" y="10156"/>
                      </a:lnTo>
                      <a:lnTo>
                        <a:pt x="1222" y="10485"/>
                      </a:lnTo>
                      <a:lnTo>
                        <a:pt x="1460" y="10695"/>
                      </a:lnTo>
                      <a:lnTo>
                        <a:pt x="1668" y="10905"/>
                      </a:lnTo>
                      <a:lnTo>
                        <a:pt x="1996" y="11025"/>
                      </a:lnTo>
                      <a:lnTo>
                        <a:pt x="2205" y="11115"/>
                      </a:lnTo>
                      <a:lnTo>
                        <a:pt x="2473" y="11115"/>
                      </a:lnTo>
                      <a:lnTo>
                        <a:pt x="2801" y="11115"/>
                      </a:lnTo>
                      <a:lnTo>
                        <a:pt x="3098" y="11025"/>
                      </a:lnTo>
                      <a:lnTo>
                        <a:pt x="3337" y="10905"/>
                      </a:lnTo>
                      <a:lnTo>
                        <a:pt x="3545" y="10695"/>
                      </a:lnTo>
                      <a:moveTo>
                        <a:pt x="10636" y="3565"/>
                      </a:moveTo>
                      <a:lnTo>
                        <a:pt x="10428" y="3775"/>
                      </a:lnTo>
                      <a:lnTo>
                        <a:pt x="10159" y="3925"/>
                      </a:lnTo>
                      <a:lnTo>
                        <a:pt x="9921" y="3925"/>
                      </a:lnTo>
                      <a:lnTo>
                        <a:pt x="9623" y="4044"/>
                      </a:lnTo>
                      <a:lnTo>
                        <a:pt x="9295" y="3925"/>
                      </a:lnTo>
                      <a:lnTo>
                        <a:pt x="8968" y="3925"/>
                      </a:lnTo>
                      <a:lnTo>
                        <a:pt x="8819" y="3775"/>
                      </a:lnTo>
                      <a:lnTo>
                        <a:pt x="8491" y="3565"/>
                      </a:lnTo>
                      <a:lnTo>
                        <a:pt x="8372" y="3355"/>
                      </a:lnTo>
                      <a:lnTo>
                        <a:pt x="8163" y="3116"/>
                      </a:lnTo>
                      <a:lnTo>
                        <a:pt x="8163" y="2816"/>
                      </a:lnTo>
                      <a:lnTo>
                        <a:pt x="8044" y="2487"/>
                      </a:lnTo>
                      <a:lnTo>
                        <a:pt x="8163" y="2217"/>
                      </a:lnTo>
                      <a:lnTo>
                        <a:pt x="8163" y="2007"/>
                      </a:lnTo>
                      <a:lnTo>
                        <a:pt x="8372" y="1678"/>
                      </a:lnTo>
                      <a:lnTo>
                        <a:pt x="8491" y="1468"/>
                      </a:lnTo>
                      <a:lnTo>
                        <a:pt x="8819" y="1228"/>
                      </a:lnTo>
                      <a:lnTo>
                        <a:pt x="8968" y="1198"/>
                      </a:lnTo>
                      <a:lnTo>
                        <a:pt x="9295" y="1079"/>
                      </a:lnTo>
                      <a:lnTo>
                        <a:pt x="9623" y="1079"/>
                      </a:lnTo>
                      <a:lnTo>
                        <a:pt x="9921" y="1079"/>
                      </a:lnTo>
                      <a:lnTo>
                        <a:pt x="10159" y="1198"/>
                      </a:lnTo>
                      <a:lnTo>
                        <a:pt x="10428" y="1228"/>
                      </a:lnTo>
                      <a:lnTo>
                        <a:pt x="10636" y="1468"/>
                      </a:lnTo>
                      <a:lnTo>
                        <a:pt x="10845" y="1678"/>
                      </a:lnTo>
                      <a:lnTo>
                        <a:pt x="10964" y="2007"/>
                      </a:lnTo>
                      <a:lnTo>
                        <a:pt x="11053" y="2217"/>
                      </a:lnTo>
                      <a:lnTo>
                        <a:pt x="11053" y="2487"/>
                      </a:lnTo>
                      <a:lnTo>
                        <a:pt x="11053" y="2816"/>
                      </a:lnTo>
                      <a:lnTo>
                        <a:pt x="10964" y="3116"/>
                      </a:lnTo>
                      <a:lnTo>
                        <a:pt x="10845" y="3355"/>
                      </a:lnTo>
                      <a:lnTo>
                        <a:pt x="10636" y="3565"/>
                      </a:lnTo>
                    </a:path>
                  </a:pathLst>
                </a:cu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69" name="Group 61"/>
              <p:cNvGrpSpPr>
                <a:grpSpLocks/>
              </p:cNvGrpSpPr>
              <p:nvPr/>
            </p:nvGrpSpPr>
            <p:grpSpPr bwMode="auto">
              <a:xfrm rot="10800000">
                <a:off x="21120" y="22170"/>
                <a:ext cx="779" cy="922"/>
                <a:chOff x="1014" y="1207"/>
                <a:chExt cx="266" cy="318"/>
              </a:xfrm>
            </p:grpSpPr>
            <p:sp>
              <p:nvSpPr>
                <p:cNvPr id="123" name="Rectangle 63"/>
                <p:cNvSpPr>
                  <a:spLocks noChangeArrowheads="1"/>
                </p:cNvSpPr>
                <p:nvPr/>
              </p:nvSpPr>
              <p:spPr bwMode="auto">
                <a:xfrm>
                  <a:off x="1014" y="1207"/>
                  <a:ext cx="258" cy="318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24" name="sink2"/>
                <p:cNvSpPr>
                  <a:spLocks noChangeAspect="1" noEditPoints="1" noChangeArrowheads="1"/>
                </p:cNvSpPr>
                <p:nvPr/>
              </p:nvSpPr>
              <p:spPr bwMode="auto">
                <a:xfrm rot="-2820397">
                  <a:off x="1057" y="1262"/>
                  <a:ext cx="231" cy="214"/>
                </a:xfrm>
                <a:custGeom>
                  <a:avLst/>
                  <a:gdLst>
                    <a:gd name="T0" fmla="*/ 1 w 21600"/>
                    <a:gd name="T1" fmla="*/ 2 h 21600"/>
                    <a:gd name="T2" fmla="*/ 2 w 21600"/>
                    <a:gd name="T3" fmla="*/ 2 h 21600"/>
                    <a:gd name="T4" fmla="*/ 2 w 21600"/>
                    <a:gd name="T5" fmla="*/ 1 h 21600"/>
                    <a:gd name="T6" fmla="*/ 2 w 21600"/>
                    <a:gd name="T7" fmla="*/ 1 h 21600"/>
                    <a:gd name="T8" fmla="*/ 2 w 21600"/>
                    <a:gd name="T9" fmla="*/ 0 h 21600"/>
                    <a:gd name="T10" fmla="*/ 1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1 h 21600"/>
                    <a:gd name="T16" fmla="*/ 0 w 21600"/>
                    <a:gd name="T17" fmla="*/ 2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468 w 21600"/>
                    <a:gd name="T28" fmla="*/ 22609 h 21600"/>
                    <a:gd name="T29" fmla="*/ 21132 w 21600"/>
                    <a:gd name="T30" fmla="*/ 28867 h 21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600" h="21600" extrusionOk="0">
                      <a:moveTo>
                        <a:pt x="11172" y="21600"/>
                      </a:moveTo>
                      <a:lnTo>
                        <a:pt x="13854" y="21600"/>
                      </a:lnTo>
                      <a:lnTo>
                        <a:pt x="21600" y="13811"/>
                      </a:lnTo>
                      <a:lnTo>
                        <a:pt x="21600" y="11834"/>
                      </a:lnTo>
                      <a:lnTo>
                        <a:pt x="21600" y="0"/>
                      </a:lnTo>
                      <a:lnTo>
                        <a:pt x="11172" y="0"/>
                      </a:lnTo>
                      <a:lnTo>
                        <a:pt x="0" y="0"/>
                      </a:lnTo>
                      <a:lnTo>
                        <a:pt x="0" y="11594"/>
                      </a:lnTo>
                      <a:lnTo>
                        <a:pt x="0" y="21600"/>
                      </a:lnTo>
                      <a:lnTo>
                        <a:pt x="11172" y="21600"/>
                      </a:lnTo>
                      <a:close/>
                    </a:path>
                    <a:path w="21600" h="21600" extrusionOk="0">
                      <a:moveTo>
                        <a:pt x="6376" y="8418"/>
                      </a:moveTo>
                      <a:lnTo>
                        <a:pt x="5482" y="9677"/>
                      </a:lnTo>
                      <a:lnTo>
                        <a:pt x="4886" y="11025"/>
                      </a:lnTo>
                      <a:lnTo>
                        <a:pt x="4350" y="12253"/>
                      </a:lnTo>
                      <a:lnTo>
                        <a:pt x="4022" y="13511"/>
                      </a:lnTo>
                      <a:lnTo>
                        <a:pt x="4022" y="13991"/>
                      </a:lnTo>
                      <a:lnTo>
                        <a:pt x="4022" y="14620"/>
                      </a:lnTo>
                      <a:lnTo>
                        <a:pt x="4022" y="15279"/>
                      </a:lnTo>
                      <a:lnTo>
                        <a:pt x="4141" y="15758"/>
                      </a:lnTo>
                      <a:lnTo>
                        <a:pt x="4350" y="16297"/>
                      </a:lnTo>
                      <a:lnTo>
                        <a:pt x="4558" y="16687"/>
                      </a:lnTo>
                      <a:lnTo>
                        <a:pt x="4767" y="17106"/>
                      </a:lnTo>
                      <a:lnTo>
                        <a:pt x="5154" y="17556"/>
                      </a:lnTo>
                      <a:lnTo>
                        <a:pt x="5571" y="17915"/>
                      </a:lnTo>
                      <a:lnTo>
                        <a:pt x="6108" y="18245"/>
                      </a:lnTo>
                      <a:lnTo>
                        <a:pt x="6614" y="18454"/>
                      </a:lnTo>
                      <a:lnTo>
                        <a:pt x="7150" y="18574"/>
                      </a:lnTo>
                      <a:lnTo>
                        <a:pt x="7716" y="18694"/>
                      </a:lnTo>
                      <a:lnTo>
                        <a:pt x="8372" y="18694"/>
                      </a:lnTo>
                      <a:lnTo>
                        <a:pt x="9087" y="18694"/>
                      </a:lnTo>
                      <a:lnTo>
                        <a:pt x="9713" y="18574"/>
                      </a:lnTo>
                      <a:lnTo>
                        <a:pt x="10428" y="18364"/>
                      </a:lnTo>
                      <a:lnTo>
                        <a:pt x="11172" y="18155"/>
                      </a:lnTo>
                      <a:lnTo>
                        <a:pt x="11768" y="17825"/>
                      </a:lnTo>
                      <a:lnTo>
                        <a:pt x="12513" y="17436"/>
                      </a:lnTo>
                      <a:lnTo>
                        <a:pt x="13198" y="17016"/>
                      </a:lnTo>
                      <a:lnTo>
                        <a:pt x="13854" y="16567"/>
                      </a:lnTo>
                      <a:lnTo>
                        <a:pt x="14569" y="15998"/>
                      </a:lnTo>
                      <a:lnTo>
                        <a:pt x="15194" y="15459"/>
                      </a:lnTo>
                      <a:lnTo>
                        <a:pt x="15790" y="14740"/>
                      </a:lnTo>
                      <a:lnTo>
                        <a:pt x="16327" y="14080"/>
                      </a:lnTo>
                      <a:lnTo>
                        <a:pt x="16803" y="13391"/>
                      </a:lnTo>
                      <a:lnTo>
                        <a:pt x="17250" y="12732"/>
                      </a:lnTo>
                      <a:lnTo>
                        <a:pt x="17578" y="12043"/>
                      </a:lnTo>
                      <a:lnTo>
                        <a:pt x="17846" y="11324"/>
                      </a:lnTo>
                      <a:lnTo>
                        <a:pt x="18055" y="10575"/>
                      </a:lnTo>
                      <a:lnTo>
                        <a:pt x="18263" y="9976"/>
                      </a:lnTo>
                      <a:lnTo>
                        <a:pt x="18382" y="9227"/>
                      </a:lnTo>
                      <a:lnTo>
                        <a:pt x="18472" y="8628"/>
                      </a:lnTo>
                      <a:lnTo>
                        <a:pt x="18382" y="7999"/>
                      </a:lnTo>
                      <a:lnTo>
                        <a:pt x="18382" y="7400"/>
                      </a:lnTo>
                      <a:lnTo>
                        <a:pt x="18144" y="6860"/>
                      </a:lnTo>
                      <a:lnTo>
                        <a:pt x="17935" y="6321"/>
                      </a:lnTo>
                      <a:lnTo>
                        <a:pt x="17667" y="5842"/>
                      </a:lnTo>
                      <a:lnTo>
                        <a:pt x="17250" y="5393"/>
                      </a:lnTo>
                      <a:lnTo>
                        <a:pt x="16922" y="5033"/>
                      </a:lnTo>
                      <a:lnTo>
                        <a:pt x="16446" y="4793"/>
                      </a:lnTo>
                      <a:lnTo>
                        <a:pt x="15999" y="4584"/>
                      </a:lnTo>
                      <a:lnTo>
                        <a:pt x="15463" y="4374"/>
                      </a:lnTo>
                      <a:lnTo>
                        <a:pt x="14986" y="4254"/>
                      </a:lnTo>
                      <a:lnTo>
                        <a:pt x="14450" y="4164"/>
                      </a:lnTo>
                      <a:lnTo>
                        <a:pt x="13854" y="4164"/>
                      </a:lnTo>
                      <a:lnTo>
                        <a:pt x="13318" y="4254"/>
                      </a:lnTo>
                      <a:lnTo>
                        <a:pt x="12096" y="4494"/>
                      </a:lnTo>
                      <a:lnTo>
                        <a:pt x="10845" y="5033"/>
                      </a:lnTo>
                      <a:lnTo>
                        <a:pt x="9504" y="5602"/>
                      </a:lnTo>
                      <a:lnTo>
                        <a:pt x="8372" y="6531"/>
                      </a:lnTo>
                      <a:moveTo>
                        <a:pt x="10845" y="11025"/>
                      </a:moveTo>
                      <a:lnTo>
                        <a:pt x="11053" y="10695"/>
                      </a:lnTo>
                      <a:lnTo>
                        <a:pt x="11172" y="10485"/>
                      </a:lnTo>
                      <a:lnTo>
                        <a:pt x="11292" y="10246"/>
                      </a:lnTo>
                      <a:lnTo>
                        <a:pt x="11292" y="9976"/>
                      </a:lnTo>
                      <a:lnTo>
                        <a:pt x="11292" y="9766"/>
                      </a:lnTo>
                      <a:lnTo>
                        <a:pt x="11172" y="9437"/>
                      </a:lnTo>
                      <a:lnTo>
                        <a:pt x="11053" y="9227"/>
                      </a:lnTo>
                      <a:lnTo>
                        <a:pt x="10845" y="9017"/>
                      </a:lnTo>
                      <a:lnTo>
                        <a:pt x="6376" y="4584"/>
                      </a:lnTo>
                      <a:lnTo>
                        <a:pt x="6227" y="4374"/>
                      </a:lnTo>
                      <a:lnTo>
                        <a:pt x="6018" y="4254"/>
                      </a:lnTo>
                      <a:lnTo>
                        <a:pt x="5810" y="4164"/>
                      </a:lnTo>
                      <a:lnTo>
                        <a:pt x="5482" y="4164"/>
                      </a:lnTo>
                      <a:lnTo>
                        <a:pt x="5273" y="4164"/>
                      </a:lnTo>
                      <a:lnTo>
                        <a:pt x="5005" y="4254"/>
                      </a:lnTo>
                      <a:lnTo>
                        <a:pt x="4767" y="4374"/>
                      </a:lnTo>
                      <a:lnTo>
                        <a:pt x="4558" y="4584"/>
                      </a:lnTo>
                      <a:lnTo>
                        <a:pt x="4350" y="4793"/>
                      </a:lnTo>
                      <a:lnTo>
                        <a:pt x="4231" y="5033"/>
                      </a:lnTo>
                      <a:lnTo>
                        <a:pt x="4231" y="5303"/>
                      </a:lnTo>
                      <a:lnTo>
                        <a:pt x="4141" y="5512"/>
                      </a:lnTo>
                      <a:lnTo>
                        <a:pt x="4231" y="5722"/>
                      </a:lnTo>
                      <a:lnTo>
                        <a:pt x="4231" y="6052"/>
                      </a:lnTo>
                      <a:lnTo>
                        <a:pt x="4350" y="6261"/>
                      </a:lnTo>
                      <a:lnTo>
                        <a:pt x="4558" y="6411"/>
                      </a:lnTo>
                      <a:lnTo>
                        <a:pt x="8968" y="11025"/>
                      </a:lnTo>
                      <a:lnTo>
                        <a:pt x="9176" y="11115"/>
                      </a:lnTo>
                      <a:lnTo>
                        <a:pt x="9504" y="11234"/>
                      </a:lnTo>
                      <a:lnTo>
                        <a:pt x="9713" y="11324"/>
                      </a:lnTo>
                      <a:lnTo>
                        <a:pt x="9921" y="11324"/>
                      </a:lnTo>
                      <a:lnTo>
                        <a:pt x="10189" y="11324"/>
                      </a:lnTo>
                      <a:lnTo>
                        <a:pt x="10428" y="11234"/>
                      </a:lnTo>
                      <a:lnTo>
                        <a:pt x="10636" y="11115"/>
                      </a:lnTo>
                      <a:lnTo>
                        <a:pt x="10845" y="11025"/>
                      </a:lnTo>
                      <a:moveTo>
                        <a:pt x="3545" y="10695"/>
                      </a:moveTo>
                      <a:lnTo>
                        <a:pt x="3754" y="10485"/>
                      </a:lnTo>
                      <a:lnTo>
                        <a:pt x="3903" y="10156"/>
                      </a:lnTo>
                      <a:lnTo>
                        <a:pt x="3903" y="9976"/>
                      </a:lnTo>
                      <a:lnTo>
                        <a:pt x="4022" y="9677"/>
                      </a:lnTo>
                      <a:lnTo>
                        <a:pt x="3903" y="9347"/>
                      </a:lnTo>
                      <a:lnTo>
                        <a:pt x="3903" y="9017"/>
                      </a:lnTo>
                      <a:lnTo>
                        <a:pt x="3754" y="8868"/>
                      </a:lnTo>
                      <a:lnTo>
                        <a:pt x="3545" y="8628"/>
                      </a:lnTo>
                      <a:lnTo>
                        <a:pt x="3337" y="8418"/>
                      </a:lnTo>
                      <a:lnTo>
                        <a:pt x="3098" y="8209"/>
                      </a:lnTo>
                      <a:lnTo>
                        <a:pt x="2801" y="8089"/>
                      </a:lnTo>
                      <a:lnTo>
                        <a:pt x="2473" y="8089"/>
                      </a:lnTo>
                      <a:lnTo>
                        <a:pt x="2205" y="8089"/>
                      </a:lnTo>
                      <a:lnTo>
                        <a:pt x="1996" y="8209"/>
                      </a:lnTo>
                      <a:lnTo>
                        <a:pt x="1668" y="8418"/>
                      </a:lnTo>
                      <a:lnTo>
                        <a:pt x="1460" y="8628"/>
                      </a:lnTo>
                      <a:lnTo>
                        <a:pt x="1222" y="8868"/>
                      </a:lnTo>
                      <a:lnTo>
                        <a:pt x="1192" y="9017"/>
                      </a:lnTo>
                      <a:lnTo>
                        <a:pt x="1073" y="9347"/>
                      </a:lnTo>
                      <a:lnTo>
                        <a:pt x="1073" y="9677"/>
                      </a:lnTo>
                      <a:lnTo>
                        <a:pt x="1073" y="9976"/>
                      </a:lnTo>
                      <a:lnTo>
                        <a:pt x="1192" y="10156"/>
                      </a:lnTo>
                      <a:lnTo>
                        <a:pt x="1222" y="10485"/>
                      </a:lnTo>
                      <a:lnTo>
                        <a:pt x="1460" y="10695"/>
                      </a:lnTo>
                      <a:lnTo>
                        <a:pt x="1668" y="10905"/>
                      </a:lnTo>
                      <a:lnTo>
                        <a:pt x="1996" y="11025"/>
                      </a:lnTo>
                      <a:lnTo>
                        <a:pt x="2205" y="11115"/>
                      </a:lnTo>
                      <a:lnTo>
                        <a:pt x="2473" y="11115"/>
                      </a:lnTo>
                      <a:lnTo>
                        <a:pt x="2801" y="11115"/>
                      </a:lnTo>
                      <a:lnTo>
                        <a:pt x="3098" y="11025"/>
                      </a:lnTo>
                      <a:lnTo>
                        <a:pt x="3337" y="10905"/>
                      </a:lnTo>
                      <a:lnTo>
                        <a:pt x="3545" y="10695"/>
                      </a:lnTo>
                      <a:moveTo>
                        <a:pt x="10636" y="3565"/>
                      </a:moveTo>
                      <a:lnTo>
                        <a:pt x="10428" y="3775"/>
                      </a:lnTo>
                      <a:lnTo>
                        <a:pt x="10159" y="3925"/>
                      </a:lnTo>
                      <a:lnTo>
                        <a:pt x="9921" y="3925"/>
                      </a:lnTo>
                      <a:lnTo>
                        <a:pt x="9623" y="4044"/>
                      </a:lnTo>
                      <a:lnTo>
                        <a:pt x="9295" y="3925"/>
                      </a:lnTo>
                      <a:lnTo>
                        <a:pt x="8968" y="3925"/>
                      </a:lnTo>
                      <a:lnTo>
                        <a:pt x="8819" y="3775"/>
                      </a:lnTo>
                      <a:lnTo>
                        <a:pt x="8491" y="3565"/>
                      </a:lnTo>
                      <a:lnTo>
                        <a:pt x="8372" y="3355"/>
                      </a:lnTo>
                      <a:lnTo>
                        <a:pt x="8163" y="3116"/>
                      </a:lnTo>
                      <a:lnTo>
                        <a:pt x="8163" y="2816"/>
                      </a:lnTo>
                      <a:lnTo>
                        <a:pt x="8044" y="2487"/>
                      </a:lnTo>
                      <a:lnTo>
                        <a:pt x="8163" y="2217"/>
                      </a:lnTo>
                      <a:lnTo>
                        <a:pt x="8163" y="2007"/>
                      </a:lnTo>
                      <a:lnTo>
                        <a:pt x="8372" y="1678"/>
                      </a:lnTo>
                      <a:lnTo>
                        <a:pt x="8491" y="1468"/>
                      </a:lnTo>
                      <a:lnTo>
                        <a:pt x="8819" y="1228"/>
                      </a:lnTo>
                      <a:lnTo>
                        <a:pt x="8968" y="1198"/>
                      </a:lnTo>
                      <a:lnTo>
                        <a:pt x="9295" y="1079"/>
                      </a:lnTo>
                      <a:lnTo>
                        <a:pt x="9623" y="1079"/>
                      </a:lnTo>
                      <a:lnTo>
                        <a:pt x="9921" y="1079"/>
                      </a:lnTo>
                      <a:lnTo>
                        <a:pt x="10159" y="1198"/>
                      </a:lnTo>
                      <a:lnTo>
                        <a:pt x="10428" y="1228"/>
                      </a:lnTo>
                      <a:lnTo>
                        <a:pt x="10636" y="1468"/>
                      </a:lnTo>
                      <a:lnTo>
                        <a:pt x="10845" y="1678"/>
                      </a:lnTo>
                      <a:lnTo>
                        <a:pt x="10964" y="2007"/>
                      </a:lnTo>
                      <a:lnTo>
                        <a:pt x="11053" y="2217"/>
                      </a:lnTo>
                      <a:lnTo>
                        <a:pt x="11053" y="2487"/>
                      </a:lnTo>
                      <a:lnTo>
                        <a:pt x="11053" y="2816"/>
                      </a:lnTo>
                      <a:lnTo>
                        <a:pt x="10964" y="3116"/>
                      </a:lnTo>
                      <a:lnTo>
                        <a:pt x="10845" y="3355"/>
                      </a:lnTo>
                      <a:lnTo>
                        <a:pt x="10636" y="3565"/>
                      </a:lnTo>
                    </a:path>
                  </a:pathLst>
                </a:cu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70" name="AutoShape 60"/>
              <p:cNvSpPr>
                <a:spLocks noChangeArrowheads="1"/>
              </p:cNvSpPr>
              <p:nvPr/>
            </p:nvSpPr>
            <p:spPr bwMode="auto">
              <a:xfrm>
                <a:off x="12943" y="24361"/>
                <a:ext cx="369" cy="404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71" name="Line 59"/>
              <p:cNvSpPr>
                <a:spLocks noChangeShapeType="1"/>
              </p:cNvSpPr>
              <p:nvPr/>
            </p:nvSpPr>
            <p:spPr bwMode="auto">
              <a:xfrm rot="-5400000">
                <a:off x="17572" y="26475"/>
                <a:ext cx="0" cy="606"/>
              </a:xfrm>
              <a:prstGeom prst="line">
                <a:avLst/>
              </a:prstGeom>
              <a:noFill/>
              <a:ln w="57150" cmpd="thinThick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Line 58"/>
              <p:cNvSpPr>
                <a:spLocks noChangeShapeType="1"/>
              </p:cNvSpPr>
              <p:nvPr/>
            </p:nvSpPr>
            <p:spPr bwMode="auto">
              <a:xfrm rot="-5400000">
                <a:off x="19558" y="26475"/>
                <a:ext cx="0" cy="605"/>
              </a:xfrm>
              <a:prstGeom prst="line">
                <a:avLst/>
              </a:prstGeom>
              <a:noFill/>
              <a:ln w="57150" cmpd="thinThick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57"/>
              <p:cNvSpPr>
                <a:spLocks noChangeShapeType="1"/>
              </p:cNvSpPr>
              <p:nvPr/>
            </p:nvSpPr>
            <p:spPr bwMode="auto">
              <a:xfrm rot="1580136" flipH="1" flipV="1">
                <a:off x="16751" y="23029"/>
                <a:ext cx="404" cy="808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Line 56"/>
              <p:cNvSpPr>
                <a:spLocks noChangeShapeType="1"/>
              </p:cNvSpPr>
              <p:nvPr/>
            </p:nvSpPr>
            <p:spPr bwMode="auto">
              <a:xfrm rot="1580136" flipH="1" flipV="1">
                <a:off x="15104" y="23029"/>
                <a:ext cx="401" cy="808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55"/>
              <p:cNvSpPr>
                <a:spLocks noChangeShapeType="1"/>
              </p:cNvSpPr>
              <p:nvPr/>
            </p:nvSpPr>
            <p:spPr bwMode="auto">
              <a:xfrm rot="-3812155" flipH="1" flipV="1">
                <a:off x="14146" y="23523"/>
                <a:ext cx="401" cy="808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Line 54"/>
              <p:cNvSpPr>
                <a:spLocks noChangeShapeType="1"/>
              </p:cNvSpPr>
              <p:nvPr/>
            </p:nvSpPr>
            <p:spPr bwMode="auto">
              <a:xfrm flipH="1">
                <a:off x="14873" y="23938"/>
                <a:ext cx="0" cy="12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53"/>
              <p:cNvSpPr>
                <a:spLocks noChangeShapeType="1"/>
              </p:cNvSpPr>
              <p:nvPr/>
            </p:nvSpPr>
            <p:spPr bwMode="auto">
              <a:xfrm flipH="1">
                <a:off x="16957" y="23938"/>
                <a:ext cx="0" cy="12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Line 52"/>
              <p:cNvSpPr>
                <a:spLocks noChangeShapeType="1"/>
              </p:cNvSpPr>
              <p:nvPr/>
            </p:nvSpPr>
            <p:spPr bwMode="auto">
              <a:xfrm rot="1580136" flipH="1" flipV="1">
                <a:off x="16751" y="24149"/>
                <a:ext cx="404" cy="808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51"/>
              <p:cNvSpPr>
                <a:spLocks noChangeShapeType="1"/>
              </p:cNvSpPr>
              <p:nvPr/>
            </p:nvSpPr>
            <p:spPr bwMode="auto">
              <a:xfrm rot="1580136" flipH="1" flipV="1">
                <a:off x="14669" y="24107"/>
                <a:ext cx="403" cy="805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50"/>
              <p:cNvSpPr>
                <a:spLocks noChangeShapeType="1"/>
              </p:cNvSpPr>
              <p:nvPr/>
            </p:nvSpPr>
            <p:spPr bwMode="auto">
              <a:xfrm rot="-3812155" flipH="1" flipV="1">
                <a:off x="18044" y="22434"/>
                <a:ext cx="459" cy="914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Line 49"/>
              <p:cNvSpPr>
                <a:spLocks noChangeShapeType="1"/>
              </p:cNvSpPr>
              <p:nvPr/>
            </p:nvSpPr>
            <p:spPr bwMode="auto">
              <a:xfrm rot="1580136" flipH="1" flipV="1">
                <a:off x="18556" y="23353"/>
                <a:ext cx="456" cy="907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48"/>
              <p:cNvSpPr>
                <a:spLocks noChangeShapeType="1"/>
              </p:cNvSpPr>
              <p:nvPr/>
            </p:nvSpPr>
            <p:spPr bwMode="auto">
              <a:xfrm rot="10800000" flipH="1">
                <a:off x="15543" y="22110"/>
                <a:ext cx="0" cy="603"/>
              </a:xfrm>
              <a:prstGeom prst="line">
                <a:avLst/>
              </a:prstGeom>
              <a:noFill/>
              <a:ln w="57150" cmpd="thinThick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>
                <a:off x="17191" y="26787"/>
                <a:ext cx="766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46"/>
              <p:cNvSpPr>
                <a:spLocks noChangeShapeType="1"/>
              </p:cNvSpPr>
              <p:nvPr/>
            </p:nvSpPr>
            <p:spPr bwMode="auto">
              <a:xfrm>
                <a:off x="19147" y="26781"/>
                <a:ext cx="766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Line 45"/>
              <p:cNvSpPr>
                <a:spLocks noChangeShapeType="1"/>
              </p:cNvSpPr>
              <p:nvPr/>
            </p:nvSpPr>
            <p:spPr bwMode="auto">
              <a:xfrm rot="-5400000">
                <a:off x="15171" y="22411"/>
                <a:ext cx="770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6" name="Group 42"/>
              <p:cNvGrpSpPr>
                <a:grpSpLocks/>
              </p:cNvGrpSpPr>
              <p:nvPr/>
            </p:nvGrpSpPr>
            <p:grpSpPr bwMode="auto">
              <a:xfrm>
                <a:off x="18796" y="22972"/>
                <a:ext cx="258" cy="255"/>
                <a:chOff x="4876" y="1525"/>
                <a:chExt cx="91" cy="91"/>
              </a:xfrm>
            </p:grpSpPr>
            <p:sp>
              <p:nvSpPr>
                <p:cNvPr id="121" name="AutoShape 44"/>
                <p:cNvSpPr>
                  <a:spLocks noChangeArrowheads="1"/>
                </p:cNvSpPr>
                <p:nvPr/>
              </p:nvSpPr>
              <p:spPr bwMode="auto">
                <a:xfrm>
                  <a:off x="4876" y="1525"/>
                  <a:ext cx="90" cy="91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22" name="Rectangle 43"/>
                <p:cNvSpPr>
                  <a:spLocks noChangeArrowheads="1"/>
                </p:cNvSpPr>
                <p:nvPr/>
              </p:nvSpPr>
              <p:spPr bwMode="auto">
                <a:xfrm>
                  <a:off x="4876" y="1525"/>
                  <a:ext cx="91" cy="9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</p:grpSp>
          <p:grpSp>
            <p:nvGrpSpPr>
              <p:cNvPr id="87" name="Group 39"/>
              <p:cNvGrpSpPr>
                <a:grpSpLocks/>
              </p:cNvGrpSpPr>
              <p:nvPr/>
            </p:nvGrpSpPr>
            <p:grpSpPr bwMode="auto">
              <a:xfrm>
                <a:off x="17482" y="22602"/>
                <a:ext cx="254" cy="259"/>
                <a:chOff x="4876" y="1525"/>
                <a:chExt cx="91" cy="91"/>
              </a:xfrm>
            </p:grpSpPr>
            <p:sp>
              <p:nvSpPr>
                <p:cNvPr id="119" name="AutoShape 41"/>
                <p:cNvSpPr>
                  <a:spLocks noChangeArrowheads="1"/>
                </p:cNvSpPr>
                <p:nvPr/>
              </p:nvSpPr>
              <p:spPr bwMode="auto">
                <a:xfrm>
                  <a:off x="4876" y="1525"/>
                  <a:ext cx="90" cy="91"/>
                </a:xfrm>
                <a:prstGeom prst="lightningBol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20" name="Rectangle 40"/>
                <p:cNvSpPr>
                  <a:spLocks noChangeArrowheads="1"/>
                </p:cNvSpPr>
                <p:nvPr/>
              </p:nvSpPr>
              <p:spPr bwMode="auto">
                <a:xfrm>
                  <a:off x="4876" y="1525"/>
                  <a:ext cx="91" cy="9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</p:grpSp>
          <p:sp>
            <p:nvSpPr>
              <p:cNvPr id="88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6928" y="22911"/>
                <a:ext cx="164" cy="161"/>
              </a:xfrm>
              <a:prstGeom prst="flowChartSummingJunction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89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5356" y="23793"/>
                <a:ext cx="171" cy="164"/>
              </a:xfrm>
              <a:prstGeom prst="flowChartSummingJunction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9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4877" y="25044"/>
                <a:ext cx="170" cy="165"/>
              </a:xfrm>
              <a:prstGeom prst="flowChartSummingJunction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9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6953" y="25034"/>
                <a:ext cx="164" cy="166"/>
              </a:xfrm>
              <a:prstGeom prst="flowChartSummingJunction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92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4940" y="23786"/>
                <a:ext cx="168" cy="167"/>
              </a:xfrm>
              <a:prstGeom prst="flowChartSummingJunction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"/>
              </a:p>
            </p:txBody>
          </p:sp>
          <p:sp>
            <p:nvSpPr>
              <p:cNvPr id="93" name="Rectangle 33"/>
              <p:cNvSpPr>
                <a:spLocks noChangeArrowheads="1"/>
              </p:cNvSpPr>
              <p:nvPr/>
            </p:nvSpPr>
            <p:spPr bwMode="auto">
              <a:xfrm>
                <a:off x="18795" y="21586"/>
                <a:ext cx="738" cy="515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fr-FR" altLang="fr-FR" sz="7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charset="0"/>
                    <a:sym typeface="Wingdings" pitchFamily="2" charset="2"/>
                  </a:rPr>
                  <a:t></a:t>
                </a:r>
              </a:p>
            </p:txBody>
          </p:sp>
          <p:sp>
            <p:nvSpPr>
              <p:cNvPr id="94" name="Rectangle 32"/>
              <p:cNvSpPr>
                <a:spLocks noChangeArrowheads="1"/>
              </p:cNvSpPr>
              <p:nvPr/>
            </p:nvSpPr>
            <p:spPr bwMode="auto">
              <a:xfrm rot="10800000">
                <a:off x="18798" y="21961"/>
                <a:ext cx="742" cy="100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60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Etuve</a:t>
                </a:r>
                <a:endParaRPr lang="fr-FR" altLang="fr-FR" sz="600" dirty="0">
                  <a:latin typeface="Arial Narrow" panose="020B0606020202030204" pitchFamily="34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95" name="Rectangle 31"/>
              <p:cNvSpPr>
                <a:spLocks noChangeArrowheads="1"/>
              </p:cNvSpPr>
              <p:nvPr/>
            </p:nvSpPr>
            <p:spPr bwMode="auto">
              <a:xfrm>
                <a:off x="18004" y="21704"/>
                <a:ext cx="738" cy="513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fr-FR" altLang="fr-FR" sz="7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charset="0"/>
                    <a:sym typeface="Wingdings" pitchFamily="2" charset="2"/>
                  </a:rPr>
                  <a:t></a:t>
                </a: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17988" y="19096"/>
                <a:ext cx="745" cy="999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60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Etuves</a:t>
                </a:r>
                <a:endParaRPr lang="fr-FR" altLang="fr-FR" sz="600" dirty="0">
                  <a:latin typeface="Arial Narrow" panose="020B0606020202030204" pitchFamily="34" charset="0"/>
                  <a:ea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97" name="Group 27"/>
              <p:cNvGrpSpPr>
                <a:grpSpLocks/>
              </p:cNvGrpSpPr>
              <p:nvPr/>
            </p:nvGrpSpPr>
            <p:grpSpPr bwMode="auto">
              <a:xfrm>
                <a:off x="15717" y="21263"/>
                <a:ext cx="2049" cy="1588"/>
                <a:chOff x="3479" y="327"/>
                <a:chExt cx="725" cy="563"/>
              </a:xfrm>
            </p:grpSpPr>
            <p:sp>
              <p:nvSpPr>
                <p:cNvPr id="117" name="Rectangle 29"/>
                <p:cNvSpPr>
                  <a:spLocks noChangeArrowheads="1"/>
                </p:cNvSpPr>
                <p:nvPr/>
              </p:nvSpPr>
              <p:spPr bwMode="auto">
                <a:xfrm>
                  <a:off x="3742" y="709"/>
                  <a:ext cx="317" cy="18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479" y="327"/>
                  <a:ext cx="725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31734" tIns="215857" rIns="431734" bIns="215857"/>
                <a:lstStyle>
                  <a:lvl1pPr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altLang="fr-FR" sz="7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charset="0"/>
                    <a:sym typeface="Wingdings 3" pitchFamily="18" charset="2"/>
                  </a:endParaRPr>
                </a:p>
                <a:p>
                  <a:pPr eaLnBrk="1" hangingPunct="1">
                    <a:defRPr/>
                  </a:pPr>
                  <a:r>
                    <a:rPr lang="fr-FR" altLang="fr-FR" sz="7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alibri" pitchFamily="34" charset="0"/>
                      <a:ea typeface="Times New Roman" pitchFamily="18" charset="0"/>
                      <a:cs typeface="Arial" charset="0"/>
                      <a:sym typeface="Wingdings 3" pitchFamily="18" charset="2"/>
                    </a:rPr>
                    <a:t>        </a:t>
                  </a:r>
                </a:p>
              </p:txBody>
            </p:sp>
          </p:grpSp>
          <p:sp>
            <p:nvSpPr>
              <p:cNvPr id="98" name="Rectangle 26"/>
              <p:cNvSpPr>
                <a:spLocks noChangeArrowheads="1"/>
              </p:cNvSpPr>
              <p:nvPr/>
            </p:nvSpPr>
            <p:spPr bwMode="auto">
              <a:xfrm rot="10800000">
                <a:off x="18833" y="24361"/>
                <a:ext cx="904" cy="1526"/>
              </a:xfrm>
              <a:prstGeom prst="rect">
                <a:avLst/>
              </a:prstGeom>
              <a:solidFill>
                <a:srgbClr val="FABF8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60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Enceintes climatiques</a:t>
                </a:r>
                <a:endParaRPr lang="fr-FR" altLang="fr-FR" sz="600" dirty="0">
                  <a:latin typeface="Arial Narrow" panose="020B0606020202030204" pitchFamily="34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99" name="Rectangle 25"/>
              <p:cNvSpPr>
                <a:spLocks noChangeArrowheads="1"/>
              </p:cNvSpPr>
              <p:nvPr/>
            </p:nvSpPr>
            <p:spPr bwMode="auto">
              <a:xfrm>
                <a:off x="18833" y="25911"/>
                <a:ext cx="1115" cy="66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600" dirty="0">
                    <a:solidFill>
                      <a:srgbClr val="000000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-80°C</a:t>
                </a:r>
                <a:endParaRPr lang="fr-FR" altLang="fr-FR" sz="600" dirty="0">
                  <a:latin typeface="Arial Narrow" panose="020B0606020202030204" pitchFamily="34" charset="0"/>
                  <a:ea typeface="Times New Roman" pitchFamily="18" charset="0"/>
                  <a:cs typeface="Arial" charset="0"/>
                </a:endParaRPr>
              </a:p>
            </p:txBody>
          </p:sp>
          <p:pic>
            <p:nvPicPr>
              <p:cNvPr id="100" name="Picture 24" descr="MCj03074600000[1]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767" y="19963"/>
                <a:ext cx="362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23" descr="MCj03074600000[1]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1336" y="25848"/>
                <a:ext cx="418" cy="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" name="Group 20"/>
              <p:cNvGrpSpPr>
                <a:grpSpLocks/>
              </p:cNvGrpSpPr>
              <p:nvPr/>
            </p:nvGrpSpPr>
            <p:grpSpPr bwMode="auto">
              <a:xfrm rot="5400000">
                <a:off x="20160" y="18700"/>
                <a:ext cx="2045" cy="1222"/>
                <a:chOff x="3448" y="661"/>
                <a:chExt cx="725" cy="433"/>
              </a:xfrm>
            </p:grpSpPr>
            <p:sp>
              <p:nvSpPr>
                <p:cNvPr id="115" name="Rectangle 22"/>
                <p:cNvSpPr>
                  <a:spLocks noChangeArrowheads="1"/>
                </p:cNvSpPr>
                <p:nvPr/>
              </p:nvSpPr>
              <p:spPr bwMode="auto">
                <a:xfrm>
                  <a:off x="3742" y="709"/>
                  <a:ext cx="317" cy="181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1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48" y="661"/>
                  <a:ext cx="725" cy="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431734" tIns="215857" rIns="431734" bIns="215857"/>
                <a:lstStyle>
                  <a:lvl1pPr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8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fr-FR" altLang="fr-FR" sz="7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charset="0"/>
                    <a:sym typeface="Wingdings 3" pitchFamily="18" charset="2"/>
                  </a:endParaRPr>
                </a:p>
                <a:p>
                  <a:pPr eaLnBrk="1" hangingPunct="1">
                    <a:defRPr/>
                  </a:pPr>
                  <a:r>
                    <a:rPr lang="fr-FR" altLang="fr-FR" sz="7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alibri" pitchFamily="34" charset="0"/>
                      <a:ea typeface="Times New Roman" pitchFamily="18" charset="0"/>
                      <a:cs typeface="Arial" charset="0"/>
                      <a:sym typeface="Wingdings 3" pitchFamily="18" charset="2"/>
                    </a:rPr>
                    <a:t>        </a:t>
                  </a:r>
                </a:p>
              </p:txBody>
            </p:sp>
          </p:grpSp>
          <p:grpSp>
            <p:nvGrpSpPr>
              <p:cNvPr id="103" name="Group 16"/>
              <p:cNvGrpSpPr>
                <a:grpSpLocks/>
              </p:cNvGrpSpPr>
              <p:nvPr/>
            </p:nvGrpSpPr>
            <p:grpSpPr bwMode="auto">
              <a:xfrm>
                <a:off x="21151" y="23429"/>
                <a:ext cx="735" cy="1483"/>
                <a:chOff x="8977" y="8977"/>
                <a:chExt cx="435" cy="820"/>
              </a:xfrm>
            </p:grpSpPr>
            <p:sp>
              <p:nvSpPr>
                <p:cNvPr id="112" name="AutoShape 19"/>
                <p:cNvSpPr>
                  <a:spLocks noChangeArrowheads="1"/>
                </p:cNvSpPr>
                <p:nvPr/>
              </p:nvSpPr>
              <p:spPr bwMode="auto">
                <a:xfrm>
                  <a:off x="8977" y="8977"/>
                  <a:ext cx="435" cy="82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13" name="AutoShape 18"/>
                <p:cNvSpPr>
                  <a:spLocks noChangeArrowheads="1"/>
                </p:cNvSpPr>
                <p:nvPr/>
              </p:nvSpPr>
              <p:spPr bwMode="auto">
                <a:xfrm>
                  <a:off x="8977" y="9480"/>
                  <a:ext cx="147" cy="176"/>
                </a:xfrm>
                <a:prstGeom prst="rightArrow">
                  <a:avLst>
                    <a:gd name="adj1" fmla="val 54546"/>
                    <a:gd name="adj2" fmla="val 51699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14" name="AutoShape 17"/>
                <p:cNvSpPr>
                  <a:spLocks noChangeArrowheads="1"/>
                </p:cNvSpPr>
                <p:nvPr/>
              </p:nvSpPr>
              <p:spPr bwMode="auto">
                <a:xfrm>
                  <a:off x="8981" y="9204"/>
                  <a:ext cx="147" cy="176"/>
                </a:xfrm>
                <a:prstGeom prst="rightArrow">
                  <a:avLst>
                    <a:gd name="adj1" fmla="val 54546"/>
                    <a:gd name="adj2" fmla="val 51699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</p:grpSp>
          <p:grpSp>
            <p:nvGrpSpPr>
              <p:cNvPr id="104" name="Group 12"/>
              <p:cNvGrpSpPr>
                <a:grpSpLocks/>
              </p:cNvGrpSpPr>
              <p:nvPr/>
            </p:nvGrpSpPr>
            <p:grpSpPr bwMode="auto">
              <a:xfrm>
                <a:off x="21120" y="20258"/>
                <a:ext cx="766" cy="1446"/>
                <a:chOff x="8995" y="6465"/>
                <a:chExt cx="435" cy="820"/>
              </a:xfrm>
            </p:grpSpPr>
            <p:sp>
              <p:nvSpPr>
                <p:cNvPr id="109" name="AutoShape 15"/>
                <p:cNvSpPr>
                  <a:spLocks noChangeArrowheads="1"/>
                </p:cNvSpPr>
                <p:nvPr/>
              </p:nvSpPr>
              <p:spPr bwMode="auto">
                <a:xfrm>
                  <a:off x="8995" y="6465"/>
                  <a:ext cx="435" cy="82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10" name="AutoShape 14"/>
                <p:cNvSpPr>
                  <a:spLocks noChangeArrowheads="1"/>
                </p:cNvSpPr>
                <p:nvPr/>
              </p:nvSpPr>
              <p:spPr bwMode="auto">
                <a:xfrm>
                  <a:off x="9005" y="6972"/>
                  <a:ext cx="147" cy="176"/>
                </a:xfrm>
                <a:prstGeom prst="rightArrow">
                  <a:avLst>
                    <a:gd name="adj1" fmla="val 54546"/>
                    <a:gd name="adj2" fmla="val 51699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  <p:sp>
              <p:nvSpPr>
                <p:cNvPr id="111" name="AutoShape 13"/>
                <p:cNvSpPr>
                  <a:spLocks noChangeArrowheads="1"/>
                </p:cNvSpPr>
                <p:nvPr/>
              </p:nvSpPr>
              <p:spPr bwMode="auto">
                <a:xfrm>
                  <a:off x="8995" y="6650"/>
                  <a:ext cx="147" cy="176"/>
                </a:xfrm>
                <a:prstGeom prst="rightArrow">
                  <a:avLst>
                    <a:gd name="adj1" fmla="val 54546"/>
                    <a:gd name="adj2" fmla="val 51699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17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153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3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09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"/>
                </a:p>
              </p:txBody>
            </p:sp>
          </p:grpSp>
          <p:pic>
            <p:nvPicPr>
              <p:cNvPr id="106" name="Picture 10" descr="MC900432063[1]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92" y="26175"/>
                <a:ext cx="226" cy="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Line 83"/>
              <p:cNvSpPr>
                <a:spLocks noChangeAspect="1" noChangeShapeType="1"/>
              </p:cNvSpPr>
              <p:nvPr/>
            </p:nvSpPr>
            <p:spPr bwMode="auto">
              <a:xfrm>
                <a:off x="15524" y="19064"/>
                <a:ext cx="640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Text Box 116"/>
              <p:cNvSpPr txBox="1">
                <a:spLocks noChangeArrowheads="1"/>
              </p:cNvSpPr>
              <p:nvPr/>
            </p:nvSpPr>
            <p:spPr bwMode="auto">
              <a:xfrm>
                <a:off x="20259" y="18472"/>
                <a:ext cx="2045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31734" tIns="215857" rIns="431734" bIns="215857"/>
              <a:lstStyle>
                <a:lvl1pPr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9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fr-FR" altLang="fr-FR" sz="7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charset="0"/>
                    <a:sym typeface="Wingdings 3" pitchFamily="18" charset="2"/>
                  </a:rPr>
                  <a:t>        </a:t>
                </a:r>
              </a:p>
              <a:p>
                <a:pPr eaLnBrk="1" hangingPunct="1">
                  <a:defRPr/>
                </a:pPr>
                <a:r>
                  <a:rPr lang="fr-FR" altLang="fr-FR" sz="7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alibri" pitchFamily="34" charset="0"/>
                    <a:ea typeface="Times New Roman" pitchFamily="18" charset="0"/>
                    <a:cs typeface="Arial" charset="0"/>
                    <a:sym typeface="Wingdings 3" pitchFamily="18" charset="2"/>
                  </a:rPr>
                  <a:t>       </a:t>
                </a:r>
              </a:p>
            </p:txBody>
          </p:sp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19948" y="20485"/>
                <a:ext cx="1436" cy="1309"/>
              </a:xfrm>
              <a:prstGeom prst="rect">
                <a:avLst/>
              </a:prstGeom>
              <a:solidFill>
                <a:srgbClr val="FFFFFF">
                  <a:alpha val="2196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17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5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3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09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9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6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Boite à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fr-FR" altLang="fr-FR" sz="600" dirty="0">
                    <a:solidFill>
                      <a:schemeClr val="bg1"/>
                    </a:solidFill>
                    <a:latin typeface="Arial Narrow" panose="020B0606020202030204" pitchFamily="34" charset="0"/>
                    <a:ea typeface="Times New Roman" pitchFamily="18" charset="0"/>
                    <a:cs typeface="Arial" charset="0"/>
                  </a:rPr>
                  <a:t>Gants + injecteur</a:t>
                </a:r>
              </a:p>
            </p:txBody>
          </p:sp>
        </p:grpSp>
      </p:grpSp>
      <p:pic>
        <p:nvPicPr>
          <p:cNvPr id="130" name="Picture 2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 bwMode="auto">
          <a:xfrm>
            <a:off x="7424301" y="4138817"/>
            <a:ext cx="1612195" cy="25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8" descr="http://www.dutscher.com/images/zoom/0G-34-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5544" b="6241"/>
          <a:stretch>
            <a:fillRect/>
          </a:stretch>
        </p:blipFill>
        <p:spPr bwMode="auto">
          <a:xfrm>
            <a:off x="4799513" y="5592947"/>
            <a:ext cx="1086710" cy="103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41" y="4147514"/>
            <a:ext cx="994611" cy="141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28" y="4128710"/>
            <a:ext cx="967562" cy="141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57" descr="P11105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30" y="5630640"/>
            <a:ext cx="1335619" cy="10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Rectangle 11"/>
          <p:cNvSpPr>
            <a:spLocks noChangeArrowheads="1"/>
          </p:cNvSpPr>
          <p:nvPr/>
        </p:nvSpPr>
        <p:spPr bwMode="auto">
          <a:xfrm>
            <a:off x="3229153" y="5466634"/>
            <a:ext cx="434219" cy="386487"/>
          </a:xfrm>
          <a:prstGeom prst="rect">
            <a:avLst/>
          </a:prstGeom>
          <a:solidFill>
            <a:srgbClr val="FFFFFF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7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5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" dirty="0">
                <a:solidFill>
                  <a:schemeClr val="bg1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Boite à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600" dirty="0">
                <a:solidFill>
                  <a:schemeClr val="bg1"/>
                </a:solidFill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Gants + injecteur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44373" y="103408"/>
            <a:ext cx="8476099" cy="1610488"/>
          </a:xfrm>
          <a:prstGeom prst="roundRect">
            <a:avLst/>
          </a:prstGeom>
          <a:noFill/>
          <a:ln w="22225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272</Words>
  <Application>Microsoft Office PowerPoint</Application>
  <PresentationFormat>Affichage à l'écran (4:3)</PresentationFormat>
  <Paragraphs>68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Office Theme</vt:lpstr>
      <vt:lpstr>Unknown</vt:lpstr>
      <vt:lpstr>SFR BioSciences Gerland -Lyon Sud UMS 3444 / US8  ANIRA - IBISA</vt:lpstr>
      <vt:lpstr>Au sein de ce laboratoire BSL3, des études portant sur des pathogènes de niveau 3 et leurs vecteurs sont effectuées par des équipes de l’UMS 3444/US8, des autres EPST et du privé, dans le respect de la confidentialité.   L’accès est règlementé et soumis à autorisation du comité scientifique, des responsables du L3 et de la médecine du travail.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Laboratoire L3 Bioscience Lyon Gerland</dc:title>
  <dc:creator>Archer Fabienne</dc:creator>
  <cp:lastModifiedBy>Denise</cp:lastModifiedBy>
  <cp:revision>23</cp:revision>
  <dcterms:created xsi:type="dcterms:W3CDTF">2013-10-18T08:25:06Z</dcterms:created>
  <dcterms:modified xsi:type="dcterms:W3CDTF">2018-05-14T12:13:45Z</dcterms:modified>
</cp:coreProperties>
</file>