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çois Leulier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snapVertSplitter="1" vertBarState="minimized">
    <p:restoredLeft sz="14222" autoAdjust="0"/>
    <p:restoredTop sz="99122" autoAdjust="0"/>
  </p:normalViewPr>
  <p:slideViewPr>
    <p:cSldViewPr snapToGrid="0" snapToObjects="1" showGuides="1">
      <p:cViewPr>
        <p:scale>
          <a:sx n="75" d="100"/>
          <a:sy n="75" d="100"/>
        </p:scale>
        <p:origin x="-1320" y="-80"/>
      </p:cViewPr>
      <p:guideLst>
        <p:guide orient="horz" pos="13481"/>
        <p:guide pos="95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00" d="100"/>
          <a:sy n="100" d="100"/>
        </p:scale>
        <p:origin x="-28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commentAuthors" Target="commentAuthors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6-17T11:26:18.025" idx="1">
    <p:pos x="19056" y="1666"/>
    <p:text>UMR 754 has to be changed to RPC</p:text>
  </p:cm>
  <p:cm authorId="0" dt="2014-06-17T11:42:28.506" idx="3">
    <p:pos x="19192" y="1802"/>
    <p:text>Change the front of the text this is a bit big adjust to the one on the left panel same for the "equipe" and localisation panels</p:text>
  </p:cm>
  <p:cm authorId="0" dt="2014-06-17T11:36:42.443" idx="4">
    <p:pos x="19307" y="2203"/>
    <p:text>Why no parhyale and coleopteran as background....?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5256E-5AF0-5341-976A-BBCC9489B609}" type="datetimeFigureOut">
              <a:rPr lang="fr-FR" smtClean="0"/>
              <a:t>20/06/14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1C2017-7641-1C47-9409-4ACF9E062E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948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9A2D-B3B1-5C4D-A12E-D23202433F35}" type="datetimeFigureOut">
              <a:rPr lang="fr-FR" smtClean="0"/>
              <a:t>20/06/14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685800"/>
            <a:ext cx="24257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2D501-89B9-0D4E-9FFD-CDFCFCA91C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63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70641" y="13296914"/>
            <a:ext cx="25733931" cy="917506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282" y="24255466"/>
            <a:ext cx="21192649" cy="109387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23048060" y="3200380"/>
            <a:ext cx="7153568" cy="6816895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87350" y="3200380"/>
            <a:ext cx="20956125" cy="6816895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587349" y="18647379"/>
            <a:ext cx="14054848" cy="52721954"/>
          </a:xfrm>
        </p:spPr>
        <p:txBody>
          <a:bodyPr/>
          <a:lstStyle>
            <a:lvl1pPr>
              <a:defRPr sz="12700"/>
            </a:lvl1pPr>
            <a:lvl2pPr>
              <a:defRPr sz="111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6146780" y="18647379"/>
            <a:ext cx="14054848" cy="52721954"/>
          </a:xfrm>
        </p:spPr>
        <p:txBody>
          <a:bodyPr/>
          <a:lstStyle>
            <a:lvl1pPr>
              <a:defRPr sz="12700"/>
            </a:lvl1pPr>
            <a:lvl2pPr>
              <a:defRPr sz="111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6"/>
            <a:ext cx="27247692" cy="7133961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2" y="9581307"/>
            <a:ext cx="13376809" cy="3993032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200" b="1"/>
            </a:lvl4pPr>
            <a:lvl5pPr marL="8351764" indent="0">
              <a:buNone/>
              <a:defRPr sz="7200" b="1"/>
            </a:lvl5pPr>
            <a:lvl6pPr marL="10439705" indent="0">
              <a:buNone/>
              <a:defRPr sz="7200" b="1"/>
            </a:lvl6pPr>
            <a:lvl7pPr marL="12527646" indent="0">
              <a:buNone/>
              <a:defRPr sz="7200" b="1"/>
            </a:lvl7pPr>
            <a:lvl8pPr marL="14615587" indent="0">
              <a:buNone/>
              <a:defRPr sz="7200" b="1"/>
            </a:lvl8pPr>
            <a:lvl9pPr marL="16703528" indent="0">
              <a:buNone/>
              <a:defRPr sz="7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13762" y="13574339"/>
            <a:ext cx="13376809" cy="24661710"/>
          </a:xfrm>
        </p:spPr>
        <p:txBody>
          <a:bodyPr/>
          <a:lstStyle>
            <a:lvl1pPr>
              <a:defRPr sz="11100"/>
            </a:lvl1pPr>
            <a:lvl2pPr>
              <a:defRPr sz="9100"/>
            </a:lvl2pPr>
            <a:lvl3pPr>
              <a:defRPr sz="8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5379390" y="9581307"/>
            <a:ext cx="13382065" cy="3993032"/>
          </a:xfrm>
        </p:spPr>
        <p:txBody>
          <a:bodyPr anchor="b"/>
          <a:lstStyle>
            <a:lvl1pPr marL="0" indent="0">
              <a:buNone/>
              <a:defRPr sz="111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200" b="1"/>
            </a:lvl4pPr>
            <a:lvl5pPr marL="8351764" indent="0">
              <a:buNone/>
              <a:defRPr sz="7200" b="1"/>
            </a:lvl5pPr>
            <a:lvl6pPr marL="10439705" indent="0">
              <a:buNone/>
              <a:defRPr sz="7200" b="1"/>
            </a:lvl6pPr>
            <a:lvl7pPr marL="12527646" indent="0">
              <a:buNone/>
              <a:defRPr sz="7200" b="1"/>
            </a:lvl7pPr>
            <a:lvl8pPr marL="14615587" indent="0">
              <a:buNone/>
              <a:defRPr sz="7200" b="1"/>
            </a:lvl8pPr>
            <a:lvl9pPr marL="16703528" indent="0">
              <a:buNone/>
              <a:defRPr sz="72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5379390" y="13574339"/>
            <a:ext cx="13382065" cy="24661710"/>
          </a:xfrm>
        </p:spPr>
        <p:txBody>
          <a:bodyPr/>
          <a:lstStyle>
            <a:lvl1pPr>
              <a:defRPr sz="11100"/>
            </a:lvl1pPr>
            <a:lvl2pPr>
              <a:defRPr sz="9100"/>
            </a:lvl2pPr>
            <a:lvl3pPr>
              <a:defRPr sz="820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2" y="1704223"/>
            <a:ext cx="9960338" cy="725286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36766" y="1704228"/>
            <a:ext cx="16924687" cy="36531826"/>
          </a:xfrm>
        </p:spPr>
        <p:txBody>
          <a:bodyPr/>
          <a:lstStyle>
            <a:lvl1pPr>
              <a:defRPr sz="14700"/>
            </a:lvl1pPr>
            <a:lvl2pPr>
              <a:defRPr sz="12700"/>
            </a:lvl2pPr>
            <a:lvl3pPr>
              <a:defRPr sz="111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3762" y="8957088"/>
            <a:ext cx="9960338" cy="29278966"/>
          </a:xfrm>
        </p:spPr>
        <p:txBody>
          <a:bodyPr/>
          <a:lstStyle>
            <a:lvl1pPr marL="0" indent="0">
              <a:buNone/>
              <a:defRPr sz="65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200"/>
            </a:lvl4pPr>
            <a:lvl5pPr marL="8351764" indent="0">
              <a:buNone/>
              <a:defRPr sz="4200"/>
            </a:lvl5pPr>
            <a:lvl6pPr marL="10439705" indent="0">
              <a:buNone/>
              <a:defRPr sz="4200"/>
            </a:lvl6pPr>
            <a:lvl7pPr marL="12527646" indent="0">
              <a:buNone/>
              <a:defRPr sz="4200"/>
            </a:lvl7pPr>
            <a:lvl8pPr marL="14615587" indent="0">
              <a:buNone/>
              <a:defRPr sz="4200"/>
            </a:lvl8pPr>
            <a:lvl9pPr marL="16703528" indent="0">
              <a:buNone/>
              <a:defRPr sz="4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4152" y="29962636"/>
            <a:ext cx="18165128" cy="3537259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934152" y="3824597"/>
            <a:ext cx="18165128" cy="25682258"/>
          </a:xfrm>
        </p:spPr>
        <p:txBody>
          <a:bodyPr/>
          <a:lstStyle>
            <a:lvl1pPr marL="0" indent="0">
              <a:buNone/>
              <a:defRPr sz="14700"/>
            </a:lvl1pPr>
            <a:lvl2pPr marL="2087941" indent="0">
              <a:buNone/>
              <a:defRPr sz="12700"/>
            </a:lvl2pPr>
            <a:lvl3pPr marL="4175882" indent="0">
              <a:buNone/>
              <a:defRPr sz="11100"/>
            </a:lvl3pPr>
            <a:lvl4pPr marL="6263823" indent="0">
              <a:buNone/>
              <a:defRPr sz="9100"/>
            </a:lvl4pPr>
            <a:lvl5pPr marL="8351764" indent="0">
              <a:buNone/>
              <a:defRPr sz="9100"/>
            </a:lvl5pPr>
            <a:lvl6pPr marL="10439705" indent="0">
              <a:buNone/>
              <a:defRPr sz="9100"/>
            </a:lvl6pPr>
            <a:lvl7pPr marL="12527646" indent="0">
              <a:buNone/>
              <a:defRPr sz="9100"/>
            </a:lvl7pPr>
            <a:lvl8pPr marL="14615587" indent="0">
              <a:buNone/>
              <a:defRPr sz="9100"/>
            </a:lvl8pPr>
            <a:lvl9pPr marL="16703528" indent="0">
              <a:buNone/>
              <a:defRPr sz="9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4152" y="33499894"/>
            <a:ext cx="18165128" cy="5023494"/>
          </a:xfrm>
        </p:spPr>
        <p:txBody>
          <a:bodyPr/>
          <a:lstStyle>
            <a:lvl1pPr marL="0" indent="0">
              <a:buNone/>
              <a:defRPr sz="65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200"/>
            </a:lvl4pPr>
            <a:lvl5pPr marL="8351764" indent="0">
              <a:buNone/>
              <a:defRPr sz="4200"/>
            </a:lvl5pPr>
            <a:lvl6pPr marL="10439705" indent="0">
              <a:buNone/>
              <a:defRPr sz="4200"/>
            </a:lvl6pPr>
            <a:lvl7pPr marL="12527646" indent="0">
              <a:buNone/>
              <a:defRPr sz="4200"/>
            </a:lvl7pPr>
            <a:lvl8pPr marL="14615587" indent="0">
              <a:buNone/>
              <a:defRPr sz="4200"/>
            </a:lvl8pPr>
            <a:lvl9pPr marL="16703528" indent="0">
              <a:buNone/>
              <a:defRPr sz="42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513761" y="1714136"/>
            <a:ext cx="27247692" cy="7133961"/>
          </a:xfrm>
          <a:prstGeom prst="rect">
            <a:avLst/>
          </a:prstGeom>
        </p:spPr>
        <p:txBody>
          <a:bodyPr vert="horz" lIns="417588" tIns="208794" rIns="417588" bIns="208794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1" y="9987548"/>
            <a:ext cx="27247692" cy="28248504"/>
          </a:xfrm>
          <a:prstGeom prst="rect">
            <a:avLst/>
          </a:prstGeom>
        </p:spPr>
        <p:txBody>
          <a:bodyPr vert="horz" lIns="417588" tIns="208794" rIns="417588" bIns="20879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13761" y="39672750"/>
            <a:ext cx="7064216" cy="227890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CC734-EDBD-3C42-9BCC-3A9FD25E9627}" type="datetimeFigureOut">
              <a:rPr lang="fr-FR" smtClean="0"/>
              <a:t>20/06/14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0344031" y="39672750"/>
            <a:ext cx="9587151" cy="227890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21697236" y="39672750"/>
            <a:ext cx="7064216" cy="2278905"/>
          </a:xfrm>
          <a:prstGeom prst="rect">
            <a:avLst/>
          </a:prstGeom>
        </p:spPr>
        <p:txBody>
          <a:bodyPr vert="horz" lIns="417588" tIns="208794" rIns="417588" bIns="20879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A500-6433-2246-B9E6-6B44744E8255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941" rtl="0" eaLnBrk="1" latinLnBrk="0" hangingPunct="1">
        <a:spcBef>
          <a:spcPct val="0"/>
        </a:spcBef>
        <a:buNone/>
        <a:defRPr sz="20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956" indent="-1565956" algn="l" defTabSz="2087941" rtl="0" eaLnBrk="1" latinLnBrk="0" hangingPunct="1">
        <a:spcBef>
          <a:spcPct val="20000"/>
        </a:spcBef>
        <a:buFont typeface="Arial"/>
        <a:buChar char="•"/>
        <a:defRPr sz="147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904" indent="-1304963" algn="l" defTabSz="2087941" rtl="0" eaLnBrk="1" latinLnBrk="0" hangingPunct="1">
        <a:spcBef>
          <a:spcPct val="20000"/>
        </a:spcBef>
        <a:buFont typeface="Arial"/>
        <a:buChar char="–"/>
        <a:defRPr sz="127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852" indent="-1043970" algn="l" defTabSz="2087941" rtl="0" eaLnBrk="1" latinLnBrk="0" hangingPunct="1">
        <a:spcBef>
          <a:spcPct val="20000"/>
        </a:spcBef>
        <a:buFont typeface="Arial"/>
        <a:buChar char="•"/>
        <a:defRPr sz="111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793" indent="-1043970" algn="l" defTabSz="2087941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5734" indent="-1043970" algn="l" defTabSz="2087941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3675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1616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9557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7498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941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5882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3823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1764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9705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7646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5587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3528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20" Type="http://schemas.openxmlformats.org/officeDocument/2006/relationships/comments" Target="../comments/comment1.xml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jp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jpeg"/><Relationship Id="rId17" Type="http://schemas.openxmlformats.org/officeDocument/2006/relationships/image" Target="../media/image17.gif"/><Relationship Id="rId18" Type="http://schemas.openxmlformats.org/officeDocument/2006/relationships/image" Target="../media/image18.jpg"/><Relationship Id="rId1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8090" y="32409404"/>
            <a:ext cx="29857911" cy="130731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870926" y="17434363"/>
            <a:ext cx="15015075" cy="1147790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00998" y="12833115"/>
            <a:ext cx="13567336" cy="129633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48149" y="3348642"/>
            <a:ext cx="13574687" cy="1128996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14870925" y="3348641"/>
            <a:ext cx="15015076" cy="1128997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9" name="Picture 1"/>
          <p:cNvPicPr>
            <a:picLocks noChangeAspect="1" noChangeArrowheads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797" y="3254112"/>
            <a:ext cx="15677090" cy="1088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29803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"/>
          <p:cNvPicPr>
            <a:picLocks noChangeAspect="1" noChangeArrowheads="1"/>
          </p:cNvPicPr>
          <p:nvPr/>
        </p:nvPicPr>
        <p:blipFill>
          <a:blip r:embed="rId2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" y="3254112"/>
            <a:ext cx="14515411" cy="1083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29803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8"/>
          <p:cNvPicPr>
            <a:picLocks noChangeAspect="1"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0" y="14104054"/>
            <a:ext cx="14639313" cy="1128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29803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ZoneTexte 92"/>
          <p:cNvSpPr txBox="1"/>
          <p:nvPr/>
        </p:nvSpPr>
        <p:spPr>
          <a:xfrm>
            <a:off x="548149" y="12946406"/>
            <a:ext cx="13062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00FF"/>
                </a:solidFill>
              </a:rPr>
              <a:t>Localisation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14" name="Picture 8"/>
          <p:cNvPicPr>
            <a:picLocks noChangeAspect="1" noChangeArrowheads="1"/>
          </p:cNvPicPr>
          <p:nvPr/>
        </p:nvPicPr>
        <p:blipFill>
          <a:blip r:embed="rId3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123" y="14140378"/>
            <a:ext cx="15626854" cy="1124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>
                    <a:alpha val="29803"/>
                  </a:scheme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ZoneTexte 28"/>
          <p:cNvSpPr txBox="1"/>
          <p:nvPr/>
        </p:nvSpPr>
        <p:spPr>
          <a:xfrm>
            <a:off x="18693158" y="17511331"/>
            <a:ext cx="975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</a:rPr>
              <a:t>L’Equipe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d’Arthro</a:t>
            </a:r>
            <a:r>
              <a:rPr lang="en-US" sz="5400" b="1" dirty="0" smtClean="0">
                <a:solidFill>
                  <a:srgbClr val="0000FF"/>
                </a:solidFill>
              </a:rPr>
              <a:t>-tools</a:t>
            </a: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6" name="Image 15" descr="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8668" y="101734"/>
            <a:ext cx="4763421" cy="30566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7314" y="269388"/>
            <a:ext cx="2867317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/>
              <a:t>Arthro</a:t>
            </a:r>
            <a:r>
              <a:rPr lang="en-US" sz="8000" b="1" dirty="0" smtClean="0"/>
              <a:t>-tools,</a:t>
            </a:r>
          </a:p>
          <a:p>
            <a:pPr algn="ctr"/>
            <a:r>
              <a:rPr lang="en-US" sz="7200" b="1" dirty="0" smtClean="0"/>
              <a:t>SFR </a:t>
            </a:r>
            <a:r>
              <a:rPr lang="en-US" sz="7200" b="1" dirty="0" err="1" smtClean="0"/>
              <a:t>BioSciences</a:t>
            </a:r>
            <a:r>
              <a:rPr lang="en-US" sz="7200" b="1" dirty="0" smtClean="0"/>
              <a:t> </a:t>
            </a:r>
            <a:r>
              <a:rPr lang="en-US" sz="7200" b="1" dirty="0" err="1" smtClean="0"/>
              <a:t>Gerland</a:t>
            </a:r>
            <a:r>
              <a:rPr lang="en-US" sz="7200" b="1" dirty="0" smtClean="0"/>
              <a:t>-Lyon </a:t>
            </a:r>
            <a:r>
              <a:rPr lang="en-US" sz="7200" b="1" dirty="0" err="1" smtClean="0"/>
              <a:t>Sud</a:t>
            </a:r>
            <a:r>
              <a:rPr lang="en-US" sz="7200" b="1" dirty="0" smtClean="0"/>
              <a:t> </a:t>
            </a:r>
            <a:r>
              <a:rPr lang="en-US" sz="5400" b="1" dirty="0" smtClean="0"/>
              <a:t>(UMS3444/US8) </a:t>
            </a:r>
          </a:p>
        </p:txBody>
      </p:sp>
      <p:pic>
        <p:nvPicPr>
          <p:cNvPr id="110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53" y="38226042"/>
            <a:ext cx="21776719" cy="457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3" y="76968"/>
            <a:ext cx="4311232" cy="35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222331" y="3348642"/>
            <a:ext cx="6966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</a:rPr>
              <a:t>Objectifs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755229" y="33803415"/>
            <a:ext cx="7577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</a:t>
            </a:r>
            <a:r>
              <a:rPr lang="en-US" sz="3200" dirty="0" err="1" smtClean="0"/>
              <a:t>Transgenèse</a:t>
            </a:r>
            <a:r>
              <a:rPr lang="en-US" sz="3200" dirty="0" smtClean="0"/>
              <a:t>, </a:t>
            </a:r>
            <a:r>
              <a:rPr lang="en-US" sz="3200" dirty="0" err="1" smtClean="0"/>
              <a:t>Ingénierie</a:t>
            </a:r>
            <a:r>
              <a:rPr lang="en-US" sz="3200" dirty="0" smtClean="0"/>
              <a:t> de </a:t>
            </a:r>
            <a:r>
              <a:rPr lang="en-US" sz="3200" dirty="0" err="1"/>
              <a:t>g</a:t>
            </a:r>
            <a:r>
              <a:rPr lang="en-US" sz="3200" dirty="0" err="1" smtClean="0"/>
              <a:t>énome</a:t>
            </a:r>
            <a:r>
              <a:rPr lang="en-US" sz="3200" dirty="0" smtClean="0"/>
              <a:t> (CRISPR/Cas9 - </a:t>
            </a:r>
            <a:r>
              <a:rPr lang="en-US" sz="3200" dirty="0" err="1" smtClean="0"/>
              <a:t>Recombineenering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36222" y="14623901"/>
            <a:ext cx="72382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201885" y="33834248"/>
            <a:ext cx="7573952" cy="2554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fr-FR" sz="3200" dirty="0" smtClean="0"/>
              <a:t>-Production de milieux d’élevage pour Drosophile</a:t>
            </a:r>
          </a:p>
          <a:p>
            <a:r>
              <a:rPr lang="fr-FR" sz="3200" dirty="0" smtClean="0"/>
              <a:t>-Infrastructure d’élevage et d’expérimentation sur arthropodes  (IGFL/LBMC)</a:t>
            </a:r>
            <a:endParaRPr lang="fr-FR" sz="3200" dirty="0"/>
          </a:p>
        </p:txBody>
      </p:sp>
      <p:sp>
        <p:nvSpPr>
          <p:cNvPr id="178" name="Rectangle 12"/>
          <p:cNvSpPr>
            <a:spLocks/>
          </p:cNvSpPr>
          <p:nvPr/>
        </p:nvSpPr>
        <p:spPr bwMode="auto">
          <a:xfrm>
            <a:off x="15740608" y="33895748"/>
            <a:ext cx="6994735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200" dirty="0" smtClean="0">
                <a:ea typeface="ＭＳ Ｐゴシック" charset="0"/>
                <a:cs typeface="Gill Sans" charset="0"/>
              </a:rPr>
              <a:t>-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Organisation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de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réunions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mensuelles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scientifiques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et techniques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sur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le site: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“Arthropods meetings”</a:t>
            </a:r>
            <a:r>
              <a:rPr lang="en-US" sz="3200" dirty="0">
                <a:ea typeface="ＭＳ Ｐゴシック" charset="0"/>
                <a:cs typeface="Gill Sans" charset="0"/>
              </a:rPr>
              <a:t> 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–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Inscrip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. </a:t>
            </a:r>
            <a:r>
              <a:rPr lang="en-US" sz="3200" dirty="0" err="1" smtClean="0">
                <a:ea typeface="ＭＳ Ｐゴシック" charset="0"/>
                <a:cs typeface="Gill Sans" charset="0"/>
              </a:rPr>
              <a:t>gratuite</a:t>
            </a:r>
            <a:r>
              <a:rPr lang="en-US" sz="3200" dirty="0" smtClean="0">
                <a:ea typeface="ＭＳ Ｐゴシック" charset="0"/>
                <a:cs typeface="Gill Sans" charset="0"/>
              </a:rPr>
              <a:t> (</a:t>
            </a:r>
            <a:r>
              <a:rPr lang="en-US" sz="3200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maura.strigni@ens.lyon.fr</a:t>
            </a:r>
            <a:r>
              <a:rPr lang="en-US" sz="32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)</a:t>
            </a:r>
            <a:endParaRPr lang="en-US" sz="32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23035230" y="33792561"/>
            <a:ext cx="685077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Projet d’analyse génétique et phénotypique à façon</a:t>
            </a:r>
          </a:p>
          <a:p>
            <a:pPr algn="ctr"/>
            <a:endParaRPr lang="fr-FR" sz="800" dirty="0" smtClean="0"/>
          </a:p>
          <a:p>
            <a:r>
              <a:rPr lang="fr-FR" sz="2400" dirty="0" smtClean="0"/>
              <a:t>Un exemple récent de projet collaboratif LBMC/RDP via </a:t>
            </a:r>
            <a:r>
              <a:rPr lang="fr-FR" sz="2400" dirty="0" err="1" smtClean="0"/>
              <a:t>Arthro-tools</a:t>
            </a:r>
            <a:r>
              <a:rPr lang="fr-FR" sz="2400" dirty="0" smtClean="0"/>
              <a:t>:</a:t>
            </a:r>
          </a:p>
          <a:p>
            <a:endParaRPr lang="fr-FR" sz="800" dirty="0" smtClean="0"/>
          </a:p>
          <a:p>
            <a:r>
              <a:rPr lang="en-US" sz="2000" b="1" dirty="0" err="1" smtClean="0"/>
              <a:t>Translationally</a:t>
            </a:r>
            <a:r>
              <a:rPr lang="en-US" sz="2000" b="1" dirty="0" smtClean="0"/>
              <a:t> </a:t>
            </a:r>
            <a:r>
              <a:rPr lang="en-US" sz="2000" b="1" dirty="0"/>
              <a:t>controlled tumor protein is a conserved mitotic growth integrator in animals and plants.</a:t>
            </a:r>
          </a:p>
          <a:p>
            <a:r>
              <a:rPr lang="en-US" sz="2000" dirty="0" err="1" smtClean="0"/>
              <a:t>Brioudes</a:t>
            </a:r>
            <a:r>
              <a:rPr lang="en-US" sz="2000" dirty="0" smtClean="0"/>
              <a:t> </a:t>
            </a:r>
            <a:r>
              <a:rPr lang="en-US" sz="2000" dirty="0"/>
              <a:t>F, Thierry AM, </a:t>
            </a:r>
            <a:r>
              <a:rPr lang="en-US" sz="2000" dirty="0" err="1"/>
              <a:t>Chambrier</a:t>
            </a:r>
            <a:r>
              <a:rPr lang="en-US" sz="2000" dirty="0"/>
              <a:t> P, </a:t>
            </a:r>
            <a:r>
              <a:rPr lang="en-US" sz="2000" dirty="0" err="1"/>
              <a:t>Mollereau</a:t>
            </a:r>
            <a:r>
              <a:rPr lang="en-US" sz="2000" dirty="0"/>
              <a:t> B, </a:t>
            </a:r>
            <a:r>
              <a:rPr lang="en-US" sz="2000" dirty="0" err="1"/>
              <a:t>Bendahmane</a:t>
            </a:r>
            <a:r>
              <a:rPr lang="en-US" sz="2000" dirty="0"/>
              <a:t> </a:t>
            </a:r>
            <a:r>
              <a:rPr lang="en-US" sz="2000" dirty="0" smtClean="0"/>
              <a:t>M. </a:t>
            </a:r>
            <a:r>
              <a:rPr lang="en-US" sz="2000" i="1" dirty="0" err="1" smtClean="0"/>
              <a:t>Proc</a:t>
            </a:r>
            <a:r>
              <a:rPr lang="en-US" sz="2000" i="1" dirty="0" smtClean="0"/>
              <a:t> </a:t>
            </a:r>
            <a:r>
              <a:rPr lang="en-US" sz="2000" i="1" dirty="0" err="1"/>
              <a:t>Natl</a:t>
            </a:r>
            <a:r>
              <a:rPr lang="en-US" sz="2000" i="1" dirty="0"/>
              <a:t> </a:t>
            </a:r>
            <a:r>
              <a:rPr lang="en-US" sz="2000" i="1" dirty="0" err="1"/>
              <a:t>Acad</a:t>
            </a:r>
            <a:r>
              <a:rPr lang="en-US" sz="2000" i="1" dirty="0"/>
              <a:t> </a:t>
            </a:r>
            <a:r>
              <a:rPr lang="en-US" sz="2000" i="1" dirty="0" err="1"/>
              <a:t>Sci</a:t>
            </a:r>
            <a:r>
              <a:rPr lang="en-US" sz="2000" i="1" dirty="0"/>
              <a:t> U S A</a:t>
            </a:r>
            <a:r>
              <a:rPr lang="en-US" sz="2000" dirty="0"/>
              <a:t>. 2010 Sep 14;107(37):16384-9. </a:t>
            </a:r>
            <a:r>
              <a:rPr lang="en-US" sz="2000" dirty="0" err="1"/>
              <a:t>doi</a:t>
            </a:r>
            <a:r>
              <a:rPr lang="en-US" sz="2000" dirty="0"/>
              <a:t>: 10.1073/pnas.1007926107. </a:t>
            </a:r>
            <a:r>
              <a:rPr lang="en-US" sz="2000" dirty="0" err="1"/>
              <a:t>Epub</a:t>
            </a:r>
            <a:r>
              <a:rPr lang="en-US" sz="2000" dirty="0"/>
              <a:t> 2010 Aug 24..</a:t>
            </a:r>
          </a:p>
          <a:p>
            <a:endParaRPr lang="en-US" sz="4000" dirty="0"/>
          </a:p>
        </p:txBody>
      </p:sp>
      <p:sp>
        <p:nvSpPr>
          <p:cNvPr id="27" name="ZoneTexte 26"/>
          <p:cNvSpPr txBox="1"/>
          <p:nvPr/>
        </p:nvSpPr>
        <p:spPr>
          <a:xfrm>
            <a:off x="11089127" y="32429158"/>
            <a:ext cx="92502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0000FF"/>
                </a:solidFill>
              </a:rPr>
              <a:t>Prestations</a:t>
            </a:r>
            <a:endParaRPr lang="en-US" sz="6000" b="1" dirty="0">
              <a:solidFill>
                <a:srgbClr val="0000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8090" y="33792561"/>
            <a:ext cx="7573952" cy="27779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15714255" y="33799287"/>
            <a:ext cx="7002730" cy="277148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7774471" y="33823478"/>
            <a:ext cx="7573953" cy="27779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22981761" y="33799286"/>
            <a:ext cx="7016845" cy="370331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"/>
          <p:cNvSpPr>
            <a:spLocks/>
          </p:cNvSpPr>
          <p:nvPr/>
        </p:nvSpPr>
        <p:spPr bwMode="auto">
          <a:xfrm>
            <a:off x="15072870" y="19351593"/>
            <a:ext cx="6260317" cy="786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algn="l">
              <a:spcBef>
                <a:spcPts val="1000"/>
              </a:spcBef>
            </a:pPr>
            <a:r>
              <a:rPr lang="en-US" sz="4400" b="1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Comité</a:t>
            </a:r>
            <a:r>
              <a:rPr lang="en-US" sz="4400" b="1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Scientifique</a:t>
            </a:r>
            <a:r>
              <a:rPr lang="en-US" sz="4400" b="1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:</a:t>
            </a:r>
            <a:endParaRPr lang="en-US" sz="44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Christophe </a:t>
            </a: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Terzian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(RPC)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Bertrand </a:t>
            </a:r>
            <a:r>
              <a:rPr lang="en-US" sz="3600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Mollereau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(LBMC)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Véronique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Morel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(LBMC)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Stéphane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Vincent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(LBMC)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Samir </a:t>
            </a: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Mérabet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(IGFL)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Michalis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Averof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(IGFL)</a:t>
            </a:r>
            <a:endParaRPr lang="en-US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>
              <a:spcBef>
                <a:spcPts val="1000"/>
              </a:spcBef>
            </a:pP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Abderrahman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Khila</a:t>
            </a:r>
            <a:r>
              <a: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(IGFL)</a:t>
            </a:r>
          </a:p>
        </p:txBody>
      </p:sp>
      <p:sp>
        <p:nvSpPr>
          <p:cNvPr id="188" name="Rectangle 3"/>
          <p:cNvSpPr>
            <a:spLocks/>
          </p:cNvSpPr>
          <p:nvPr/>
        </p:nvSpPr>
        <p:spPr bwMode="auto">
          <a:xfrm>
            <a:off x="8768333" y="37672044"/>
            <a:ext cx="123277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3600" b="1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Equipe</a:t>
            </a:r>
            <a:r>
              <a:rPr lang="en-US" sz="3600" b="1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de </a:t>
            </a:r>
            <a:r>
              <a:rPr lang="en-US" sz="3600" b="1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gestion</a:t>
            </a:r>
            <a:r>
              <a:rPr lang="en-US" sz="3600" b="1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administrative et </a:t>
            </a:r>
            <a:r>
              <a:rPr lang="en-US" sz="3600" b="1" dirty="0" err="1">
                <a:solidFill>
                  <a:schemeClr val="tx1"/>
                </a:solidFill>
                <a:ea typeface="ＭＳ Ｐゴシック" charset="0"/>
                <a:cs typeface="Gill Sans" charset="0"/>
              </a:rPr>
              <a:t>financière</a:t>
            </a:r>
            <a:r>
              <a:rPr lang="en-US" sz="3600" b="1" dirty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de la SFR</a:t>
            </a:r>
          </a:p>
        </p:txBody>
      </p:sp>
      <p:sp>
        <p:nvSpPr>
          <p:cNvPr id="199" name="Rectangle 1"/>
          <p:cNvSpPr>
            <a:spLocks/>
          </p:cNvSpPr>
          <p:nvPr/>
        </p:nvSpPr>
        <p:spPr bwMode="auto">
          <a:xfrm>
            <a:off x="16871517" y="3471461"/>
            <a:ext cx="1160507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fr-FR" sz="5400" b="1" dirty="0" smtClean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Modèles</a:t>
            </a:r>
            <a:r>
              <a:rPr lang="fr-FR" sz="6000" b="1" dirty="0" smtClean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 &amp; Expertise</a:t>
            </a:r>
            <a:endParaRPr lang="en-US" sz="60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grpSp>
        <p:nvGrpSpPr>
          <p:cNvPr id="228" name="Grouper 227"/>
          <p:cNvGrpSpPr/>
          <p:nvPr/>
        </p:nvGrpSpPr>
        <p:grpSpPr>
          <a:xfrm>
            <a:off x="15072897" y="4801614"/>
            <a:ext cx="15331975" cy="10617907"/>
            <a:chOff x="-403544" y="3347503"/>
            <a:chExt cx="16823424" cy="10050062"/>
          </a:xfrm>
        </p:grpSpPr>
        <p:sp>
          <p:nvSpPr>
            <p:cNvPr id="200" name="Rectangle 2"/>
            <p:cNvSpPr>
              <a:spLocks/>
            </p:cNvSpPr>
            <p:nvPr/>
          </p:nvSpPr>
          <p:spPr bwMode="auto">
            <a:xfrm>
              <a:off x="185957" y="3857630"/>
              <a:ext cx="4998448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C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. </a:t>
              </a:r>
              <a:r>
                <a:rPr lang="en-US" sz="3600" dirty="0" err="1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Terzian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(RPC) :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01" name="Rectangle 3"/>
            <p:cNvSpPr>
              <a:spLocks/>
            </p:cNvSpPr>
            <p:nvPr/>
          </p:nvSpPr>
          <p:spPr bwMode="auto">
            <a:xfrm>
              <a:off x="143730" y="4430082"/>
              <a:ext cx="6165146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B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.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Mollereau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(LBMC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</a:t>
              </a:r>
              <a:r>
                <a:rPr lang="en-US" sz="32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: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04" name="Rectangle 4"/>
            <p:cNvSpPr>
              <a:spLocks/>
            </p:cNvSpPr>
            <p:nvPr/>
          </p:nvSpPr>
          <p:spPr bwMode="auto">
            <a:xfrm>
              <a:off x="166665" y="6906609"/>
              <a:ext cx="6938446" cy="22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L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. Schaeffer</a:t>
              </a:r>
              <a:r>
                <a:rPr lang="en-US" sz="3600" b="1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b="1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-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V.Morel</a:t>
              </a:r>
              <a:r>
                <a:rPr lang="en-US" sz="3600" b="1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(LBMC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: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05" name="Rectangle 5"/>
            <p:cNvSpPr>
              <a:spLocks/>
            </p:cNvSpPr>
            <p:nvPr/>
          </p:nvSpPr>
          <p:spPr bwMode="auto">
            <a:xfrm>
              <a:off x="143730" y="7326206"/>
              <a:ext cx="7297120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algn="l"/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H.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Aguilaniu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-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A.Laurençon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(LBMC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</a:t>
              </a:r>
              <a:r>
                <a:rPr lang="en-US" sz="32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: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06" name="Rectangle 6"/>
            <p:cNvSpPr>
              <a:spLocks/>
            </p:cNvSpPr>
            <p:nvPr/>
          </p:nvSpPr>
          <p:spPr bwMode="auto">
            <a:xfrm>
              <a:off x="-403544" y="3347503"/>
              <a:ext cx="10118197" cy="20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3600" b="1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Diptères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(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Drosophiles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/ 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Moustiques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):</a:t>
              </a:r>
            </a:p>
          </p:txBody>
        </p:sp>
        <p:sp>
          <p:nvSpPr>
            <p:cNvPr id="207" name="Rectangle 7"/>
            <p:cNvSpPr>
              <a:spLocks/>
            </p:cNvSpPr>
            <p:nvPr/>
          </p:nvSpPr>
          <p:spPr bwMode="auto">
            <a:xfrm>
              <a:off x="-347967" y="9492055"/>
              <a:ext cx="13528681" cy="434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3600" b="1" dirty="0" err="1" smtClean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Hémiptères</a:t>
              </a:r>
              <a:r>
                <a:rPr lang="en-US" sz="3600" b="1" dirty="0" smtClean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b="1" dirty="0" smtClean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(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Insectes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semi-aquatiques:Gerris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):</a:t>
              </a:r>
            </a:p>
          </p:txBody>
        </p:sp>
        <p:sp>
          <p:nvSpPr>
            <p:cNvPr id="208" name="Rectangle 8"/>
            <p:cNvSpPr>
              <a:spLocks/>
            </p:cNvSpPr>
            <p:nvPr/>
          </p:nvSpPr>
          <p:spPr bwMode="auto">
            <a:xfrm>
              <a:off x="143730" y="5051754"/>
              <a:ext cx="4260035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S.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Merabet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(IGFL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</a:t>
              </a:r>
              <a:r>
                <a:rPr lang="en-US" sz="32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: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09" name="Rectangle 9"/>
            <p:cNvSpPr>
              <a:spLocks/>
            </p:cNvSpPr>
            <p:nvPr/>
          </p:nvSpPr>
          <p:spPr bwMode="auto">
            <a:xfrm>
              <a:off x="185957" y="5723398"/>
              <a:ext cx="4895589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l"/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F.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Leulier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(IGFL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</a:t>
              </a:r>
              <a:r>
                <a:rPr lang="en-US" sz="32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:</a:t>
              </a:r>
              <a:endParaRPr lang="en-US" sz="32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0" name="Rectangle 10"/>
            <p:cNvSpPr>
              <a:spLocks/>
            </p:cNvSpPr>
            <p:nvPr/>
          </p:nvSpPr>
          <p:spPr bwMode="auto">
            <a:xfrm>
              <a:off x="58756" y="9964467"/>
              <a:ext cx="2990223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A.Khila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(IGFL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: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3" name="Rectangle 11"/>
            <p:cNvSpPr>
              <a:spLocks/>
            </p:cNvSpPr>
            <p:nvPr/>
          </p:nvSpPr>
          <p:spPr bwMode="auto">
            <a:xfrm>
              <a:off x="5296620" y="12031422"/>
              <a:ext cx="5229983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(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Parhyale</a:t>
              </a:r>
              <a:r>
                <a:rPr lang="en-US" sz="3600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and </a:t>
              </a:r>
              <a:r>
                <a:rPr lang="en-US" sz="3600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Tribolium</a:t>
              </a:r>
              <a:r>
                <a:rPr lang="en-US" sz="3600" dirty="0" smtClean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):</a:t>
              </a:r>
              <a:endParaRPr lang="en-US" sz="3600" dirty="0">
                <a:solidFill>
                  <a:srgbClr val="3366FF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4" name="Rectangle 12"/>
            <p:cNvSpPr>
              <a:spLocks/>
            </p:cNvSpPr>
            <p:nvPr/>
          </p:nvSpPr>
          <p:spPr bwMode="auto">
            <a:xfrm>
              <a:off x="-287061" y="12058700"/>
              <a:ext cx="5368608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3600" b="1" dirty="0" err="1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Crustacés</a:t>
              </a:r>
              <a:r>
                <a:rPr lang="en-US" sz="3600" b="1" dirty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 et </a:t>
              </a:r>
              <a:r>
                <a:rPr lang="en-US" sz="3600" b="1" dirty="0" err="1" smtClean="0">
                  <a:solidFill>
                    <a:srgbClr val="3366FF"/>
                  </a:solidFill>
                  <a:ea typeface="ＭＳ Ｐゴシック" charset="0"/>
                  <a:cs typeface="Gill Sans" charset="0"/>
                </a:rPr>
                <a:t>Coléoptère</a:t>
              </a:r>
              <a:endParaRPr lang="en-US" sz="3600" dirty="0">
                <a:solidFill>
                  <a:srgbClr val="3366FF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5" name="Rectangle 13"/>
            <p:cNvSpPr>
              <a:spLocks/>
            </p:cNvSpPr>
            <p:nvPr/>
          </p:nvSpPr>
          <p:spPr bwMode="auto">
            <a:xfrm>
              <a:off x="102348" y="12636426"/>
              <a:ext cx="3498032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M.Averof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(IGFL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) :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6" name="Rectangle 14"/>
            <p:cNvSpPr>
              <a:spLocks/>
            </p:cNvSpPr>
            <p:nvPr/>
          </p:nvSpPr>
          <p:spPr bwMode="auto">
            <a:xfrm>
              <a:off x="4027240" y="3833589"/>
              <a:ext cx="9437620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Infection et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évolution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des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génome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viraux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7" name="Rectangle 15"/>
            <p:cNvSpPr>
              <a:spLocks/>
            </p:cNvSpPr>
            <p:nvPr/>
          </p:nvSpPr>
          <p:spPr bwMode="auto">
            <a:xfrm>
              <a:off x="4649789" y="4430082"/>
              <a:ext cx="5994544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Apoptose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et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Neurogénétique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19" name="Rectangle 16"/>
            <p:cNvSpPr>
              <a:spLocks/>
            </p:cNvSpPr>
            <p:nvPr/>
          </p:nvSpPr>
          <p:spPr bwMode="auto">
            <a:xfrm>
              <a:off x="4106564" y="5074655"/>
              <a:ext cx="8336213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Ontogenèse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et interactions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moléculaires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20" name="Rectangle 17"/>
            <p:cNvSpPr>
              <a:spLocks/>
            </p:cNvSpPr>
            <p:nvPr/>
          </p:nvSpPr>
          <p:spPr bwMode="auto">
            <a:xfrm>
              <a:off x="3667092" y="5696328"/>
              <a:ext cx="12006078" cy="10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Génomique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fonctionnelle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des interactions </a:t>
              </a:r>
              <a:r>
                <a:rPr lang="en-US" sz="3600" dirty="0" err="1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hôte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/</a:t>
              </a:r>
              <a:r>
                <a:rPr lang="en-US" sz="3600" dirty="0" err="1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bactéries</a:t>
              </a:r>
              <a:r>
                <a:rPr lang="en-US" sz="3600" dirty="0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 smtClean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intestinales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21" name="Rectangle 18"/>
            <p:cNvSpPr>
              <a:spLocks/>
            </p:cNvSpPr>
            <p:nvPr/>
          </p:nvSpPr>
          <p:spPr bwMode="auto">
            <a:xfrm>
              <a:off x="7414582" y="7348044"/>
              <a:ext cx="8369716" cy="1048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Vieillissement</a:t>
              </a:r>
              <a:r>
                <a:rPr lang="en-US" sz="32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Cellulaire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et des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Organismes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23" name="Rectangle 19"/>
            <p:cNvSpPr>
              <a:spLocks/>
            </p:cNvSpPr>
            <p:nvPr/>
          </p:nvSpPr>
          <p:spPr bwMode="auto">
            <a:xfrm>
              <a:off x="6752243" y="6751552"/>
              <a:ext cx="6654723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Différenciation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neuromusculaire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26" name="Rectangle 20"/>
            <p:cNvSpPr>
              <a:spLocks/>
            </p:cNvSpPr>
            <p:nvPr/>
          </p:nvSpPr>
          <p:spPr bwMode="auto">
            <a:xfrm>
              <a:off x="3137348" y="9940426"/>
              <a:ext cx="9027558" cy="524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Génomique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du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développement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et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évolution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227" name="Rectangle 21"/>
            <p:cNvSpPr>
              <a:spLocks/>
            </p:cNvSpPr>
            <p:nvPr/>
          </p:nvSpPr>
          <p:spPr bwMode="auto">
            <a:xfrm>
              <a:off x="3907958" y="12903830"/>
              <a:ext cx="12511922" cy="493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Biologie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comparative du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développement</a:t>
              </a:r>
              <a:r>
                <a:rPr lang="en-US" sz="3600" dirty="0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 et de la </a:t>
              </a:r>
              <a:r>
                <a:rPr lang="en-US" sz="3600" dirty="0" err="1">
                  <a:solidFill>
                    <a:schemeClr val="tx1"/>
                  </a:solidFill>
                  <a:ea typeface="ＭＳ Ｐゴシック" charset="0"/>
                  <a:cs typeface="Gill Sans" charset="0"/>
                </a:rPr>
                <a:t>régénération</a:t>
              </a:r>
              <a:endParaRPr lang="en-US" sz="36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</p:grpSp>
      <p:sp>
        <p:nvSpPr>
          <p:cNvPr id="229" name="Rectangle 228"/>
          <p:cNvSpPr/>
          <p:nvPr/>
        </p:nvSpPr>
        <p:spPr>
          <a:xfrm>
            <a:off x="14870925" y="3348641"/>
            <a:ext cx="15015075" cy="139665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0" name="Rectangle 229"/>
          <p:cNvSpPr/>
          <p:nvPr/>
        </p:nvSpPr>
        <p:spPr>
          <a:xfrm>
            <a:off x="548149" y="3348642"/>
            <a:ext cx="13574688" cy="917559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8860" y="40683163"/>
            <a:ext cx="209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5" name="Image 254" descr="Logo_EPH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1913" y="40155570"/>
            <a:ext cx="2540706" cy="1956343"/>
          </a:xfrm>
          <a:prstGeom prst="rect">
            <a:avLst/>
          </a:prstGeom>
        </p:spPr>
      </p:pic>
      <p:pic>
        <p:nvPicPr>
          <p:cNvPr id="25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85" y="40307059"/>
            <a:ext cx="2487719" cy="21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5" y="40459459"/>
            <a:ext cx="2487719" cy="21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8" name="Rectangle 10"/>
          <p:cNvSpPr>
            <a:spLocks/>
          </p:cNvSpPr>
          <p:nvPr/>
        </p:nvSpPr>
        <p:spPr bwMode="auto">
          <a:xfrm>
            <a:off x="924861" y="4630032"/>
            <a:ext cx="13143473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-Mutualiser et optimiser les capacités d</a:t>
            </a:r>
            <a:r>
              <a:rPr lang="fr-FR" sz="3600" dirty="0" smtClean="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fr-FR" sz="3600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élévage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 de modèles animaux arthropodes sur le site de </a:t>
            </a:r>
            <a:r>
              <a:rPr lang="fr-FR" sz="3600" dirty="0" err="1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Gerland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.</a:t>
            </a:r>
          </a:p>
          <a:p>
            <a:pPr algn="l"/>
            <a:endParaRPr lang="fr-FR" sz="36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-Permettre à des équipes de recherche ou à des partenaires industriels d</a:t>
            </a:r>
            <a:r>
              <a:rPr lang="fr-FR" sz="3600" dirty="0" smtClean="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accéder à ces modèles biologiques de choix pour l</a:t>
            </a:r>
            <a:r>
              <a:rPr lang="fr-FR" altLang="ja-JP" sz="3600" dirty="0" smtClean="0">
                <a:solidFill>
                  <a:schemeClr val="tx1"/>
                </a:solidFill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étude de processus biologiques dans un contexte </a:t>
            </a:r>
            <a:r>
              <a:rPr lang="fr-FR" sz="3600" i="1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in vivo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. </a:t>
            </a:r>
            <a:endParaRPr lang="fr-FR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259" name="Rectangle 3"/>
          <p:cNvSpPr>
            <a:spLocks/>
          </p:cNvSpPr>
          <p:nvPr/>
        </p:nvSpPr>
        <p:spPr bwMode="auto">
          <a:xfrm>
            <a:off x="974981" y="7737130"/>
            <a:ext cx="12611100" cy="40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1028700" lvl="2" algn="l"/>
            <a:endParaRPr lang="fr-FR" sz="36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endParaRPr lang="fr-FR" sz="36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-Développer une </a:t>
            </a:r>
            <a:r>
              <a:rPr lang="fr-FR" sz="3600" dirty="0" smtClean="0">
                <a:ea typeface="ＭＳ Ｐゴシック" charset="0"/>
                <a:cs typeface="Gill Sans" charset="0"/>
              </a:rPr>
              <a:t>offre 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de prestation de service d’ingénierie de 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génome.</a:t>
            </a:r>
            <a:endParaRPr lang="fr-FR" sz="36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endParaRPr lang="fr-FR" sz="3600" dirty="0" smtClean="0">
              <a:ea typeface="ＭＳ Ｐゴシック" charset="0"/>
              <a:cs typeface="Gill Sans" charset="0"/>
            </a:endParaRPr>
          </a:p>
          <a:p>
            <a:pPr algn="l"/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-Faciliter et favoriser les échanges scientifiques et technique entre les équipes utilisant ces modèles animaux sur le </a:t>
            </a:r>
            <a:r>
              <a:rPr lang="fr-FR" sz="3600" dirty="0" smtClean="0">
                <a:solidFill>
                  <a:schemeClr val="tx1"/>
                </a:solidFill>
                <a:ea typeface="ＭＳ Ｐゴシック" charset="0"/>
                <a:cs typeface="Gill Sans" charset="0"/>
              </a:rPr>
              <a:t>site.</a:t>
            </a:r>
            <a:endParaRPr lang="fr-FR" sz="3600" dirty="0" smtClean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  <a:p>
            <a:pPr algn="l"/>
            <a:endParaRPr lang="fr-FR" sz="3600" dirty="0">
              <a:solidFill>
                <a:schemeClr val="tx1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86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3141" y="9829170"/>
            <a:ext cx="2230803" cy="14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932" y="9887513"/>
            <a:ext cx="2076841" cy="14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3561" y="12656995"/>
            <a:ext cx="2201634" cy="1409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8482" y="15638998"/>
            <a:ext cx="2028839" cy="152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2576" y="15537947"/>
            <a:ext cx="1887553" cy="162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" name="Grouper 93"/>
          <p:cNvGrpSpPr/>
          <p:nvPr/>
        </p:nvGrpSpPr>
        <p:grpSpPr>
          <a:xfrm>
            <a:off x="1370397" y="16135785"/>
            <a:ext cx="11361098" cy="7503442"/>
            <a:chOff x="3809798" y="1580285"/>
            <a:chExt cx="4571710" cy="3189655"/>
          </a:xfrm>
        </p:grpSpPr>
        <p:pic>
          <p:nvPicPr>
            <p:cNvPr id="95" name="Image 94" descr="plan_du_site.jpg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0" t="10237" b="25000"/>
            <a:stretch/>
          </p:blipFill>
          <p:spPr>
            <a:xfrm>
              <a:off x="3809798" y="1580285"/>
              <a:ext cx="4571710" cy="3189655"/>
            </a:xfrm>
            <a:prstGeom prst="rect">
              <a:avLst/>
            </a:prstGeom>
          </p:spPr>
        </p:pic>
        <p:sp>
          <p:nvSpPr>
            <p:cNvPr id="96" name="Ellipse 95"/>
            <p:cNvSpPr/>
            <p:nvPr/>
          </p:nvSpPr>
          <p:spPr>
            <a:xfrm>
              <a:off x="4507776" y="3790746"/>
              <a:ext cx="969414" cy="89194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Ellipse 96"/>
            <p:cNvSpPr/>
            <p:nvPr/>
          </p:nvSpPr>
          <p:spPr>
            <a:xfrm>
              <a:off x="5477190" y="1781160"/>
              <a:ext cx="1318403" cy="137941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9" name="Rectangle 98"/>
          <p:cNvSpPr/>
          <p:nvPr/>
        </p:nvSpPr>
        <p:spPr>
          <a:xfrm>
            <a:off x="14870926" y="17511331"/>
            <a:ext cx="14993198" cy="748519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1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5" y="26137039"/>
            <a:ext cx="6220481" cy="466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897" y="25588376"/>
            <a:ext cx="4352070" cy="5799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6" y="26137039"/>
            <a:ext cx="6217735" cy="466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en construction.g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982" y="35029073"/>
            <a:ext cx="2110464" cy="1537624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1687364" y="19549344"/>
            <a:ext cx="831124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</a:pPr>
            <a:r>
              <a:rPr lang="en-US" sz="4400" b="1" dirty="0">
                <a:ea typeface="ＭＳ Ｐゴシック" charset="0"/>
                <a:cs typeface="Gill Sans" charset="0"/>
              </a:rPr>
              <a:t>Personnel </a:t>
            </a:r>
            <a:r>
              <a:rPr lang="en-US" sz="4400" b="1" dirty="0" err="1">
                <a:ea typeface="ＭＳ Ｐゴシック" charset="0"/>
                <a:cs typeface="Gill Sans" charset="0"/>
              </a:rPr>
              <a:t>Mutualisé</a:t>
            </a:r>
            <a:r>
              <a:rPr lang="en-US" sz="4400" b="1" dirty="0">
                <a:ea typeface="ＭＳ Ｐゴシック" charset="0"/>
                <a:cs typeface="Gill Sans" charset="0"/>
              </a:rPr>
              <a:t> :</a:t>
            </a:r>
          </a:p>
          <a:p>
            <a:pPr>
              <a:spcBef>
                <a:spcPts val="1000"/>
              </a:spcBef>
            </a:pPr>
            <a:r>
              <a:rPr lang="en-US" sz="3600" dirty="0"/>
              <a:t>Barbara </a:t>
            </a:r>
            <a:r>
              <a:rPr lang="en-US" sz="3600" dirty="0" err="1"/>
              <a:t>Viginier</a:t>
            </a:r>
            <a:r>
              <a:rPr lang="en-US" sz="3600" b="1" dirty="0"/>
              <a:t> </a:t>
            </a:r>
            <a:r>
              <a:rPr lang="en-US" sz="3600" dirty="0"/>
              <a:t>(IE EPHE </a:t>
            </a:r>
            <a:r>
              <a:rPr lang="en-US" sz="3600" dirty="0" smtClean="0"/>
              <a:t>RPC)</a:t>
            </a:r>
            <a:endParaRPr lang="en-US" sz="3600" dirty="0"/>
          </a:p>
          <a:p>
            <a:pPr>
              <a:spcBef>
                <a:spcPts val="1000"/>
              </a:spcBef>
            </a:pPr>
            <a:r>
              <a:rPr lang="en-US" sz="3600" dirty="0" err="1"/>
              <a:t>Manon</a:t>
            </a:r>
            <a:r>
              <a:rPr lang="en-US" sz="3600" dirty="0"/>
              <a:t> </a:t>
            </a:r>
            <a:r>
              <a:rPr lang="en-US" sz="3600" dirty="0" err="1"/>
              <a:t>Baeza</a:t>
            </a:r>
            <a:r>
              <a:rPr lang="en-US" sz="3600" dirty="0"/>
              <a:t> (AI CDD </a:t>
            </a:r>
            <a:r>
              <a:rPr lang="en-US" sz="3600" dirty="0" smtClean="0"/>
              <a:t>IGFL) </a:t>
            </a:r>
            <a:endParaRPr lang="en-US" sz="3600" dirty="0"/>
          </a:p>
          <a:p>
            <a:pPr>
              <a:spcBef>
                <a:spcPts val="1000"/>
              </a:spcBef>
            </a:pPr>
            <a:r>
              <a:rPr lang="en-US" sz="3600" dirty="0" err="1"/>
              <a:t>Noémie</a:t>
            </a:r>
            <a:r>
              <a:rPr lang="en-US" sz="3600" dirty="0"/>
              <a:t> </a:t>
            </a:r>
            <a:r>
              <a:rPr lang="en-US" sz="3600" dirty="0" err="1"/>
              <a:t>Bozonnet</a:t>
            </a:r>
            <a:r>
              <a:rPr lang="en-US" sz="3600" dirty="0"/>
              <a:t> (IE CDD </a:t>
            </a:r>
            <a:r>
              <a:rPr lang="en-US" sz="3600" dirty="0" smtClean="0"/>
              <a:t>IGFL)</a:t>
            </a:r>
            <a:endParaRPr lang="en-US" sz="3600" dirty="0"/>
          </a:p>
          <a:p>
            <a:pPr>
              <a:spcBef>
                <a:spcPts val="1000"/>
              </a:spcBef>
            </a:pPr>
            <a:r>
              <a:rPr lang="en-US" sz="3600" dirty="0" err="1"/>
              <a:t>Alexandre</a:t>
            </a:r>
            <a:r>
              <a:rPr lang="en-US" sz="3600" dirty="0"/>
              <a:t> Rey (</a:t>
            </a:r>
            <a:r>
              <a:rPr lang="en-US" sz="3600" dirty="0" err="1"/>
              <a:t>étudiant</a:t>
            </a:r>
            <a:r>
              <a:rPr lang="en-US" sz="3600" dirty="0"/>
              <a:t> </a:t>
            </a:r>
            <a:r>
              <a:rPr lang="en-US" sz="3600" dirty="0" smtClean="0"/>
              <a:t>EPHE LBMC)</a:t>
            </a:r>
            <a:endParaRPr lang="en-US" sz="3600" dirty="0"/>
          </a:p>
          <a:p>
            <a:pPr>
              <a:spcBef>
                <a:spcPts val="1000"/>
              </a:spcBef>
            </a:pPr>
            <a:r>
              <a:rPr lang="en-US" sz="3600" dirty="0"/>
              <a:t>Loan </a:t>
            </a:r>
            <a:r>
              <a:rPr lang="en-US" sz="3600" dirty="0" err="1"/>
              <a:t>Bozonnet</a:t>
            </a:r>
            <a:r>
              <a:rPr lang="en-US" sz="3600" dirty="0"/>
              <a:t> (AI </a:t>
            </a:r>
            <a:r>
              <a:rPr lang="en-US" sz="3600" dirty="0" smtClean="0"/>
              <a:t>CDD IGFL)</a:t>
            </a:r>
            <a:endParaRPr lang="en-US" sz="3600" dirty="0"/>
          </a:p>
          <a:p>
            <a:pPr>
              <a:spcBef>
                <a:spcPts val="1000"/>
              </a:spcBef>
            </a:pPr>
            <a:r>
              <a:rPr lang="en-US" sz="3600" dirty="0"/>
              <a:t>Dali Ma (IR CDD </a:t>
            </a:r>
            <a:r>
              <a:rPr lang="en-US" sz="3600" dirty="0" smtClean="0"/>
              <a:t>IGFL)</a:t>
            </a:r>
            <a:endParaRPr lang="en-US" sz="3600" b="1" dirty="0">
              <a:ea typeface="ＭＳ Ｐゴシック" charset="0"/>
              <a:cs typeface="Gill Sans" charset="0"/>
            </a:endParaRPr>
          </a:p>
          <a:p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7804867" y="18582152"/>
            <a:ext cx="13480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/>
              <a:t>Responsable</a:t>
            </a:r>
            <a:r>
              <a:rPr lang="en-US" sz="4400" dirty="0"/>
              <a:t> </a:t>
            </a:r>
            <a:r>
              <a:rPr lang="en-US" sz="4400" dirty="0" smtClean="0"/>
              <a:t>: François </a:t>
            </a:r>
            <a:r>
              <a:rPr lang="en-US" sz="4400" dirty="0" err="1" smtClean="0"/>
              <a:t>Leulier</a:t>
            </a:r>
            <a:endParaRPr lang="en-US" sz="4400" dirty="0"/>
          </a:p>
        </p:txBody>
      </p:sp>
      <p:sp>
        <p:nvSpPr>
          <p:cNvPr id="9" name="ZoneTexte 8"/>
          <p:cNvSpPr txBox="1"/>
          <p:nvPr/>
        </p:nvSpPr>
        <p:spPr>
          <a:xfrm>
            <a:off x="788481" y="14066039"/>
            <a:ext cx="12797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smtClean="0">
                <a:solidFill>
                  <a:prstClr val="black"/>
                </a:solidFill>
              </a:rPr>
              <a:t> </a:t>
            </a:r>
            <a:r>
              <a:rPr lang="en-US" sz="4400" dirty="0">
                <a:solidFill>
                  <a:prstClr val="black"/>
                </a:solidFill>
              </a:rPr>
              <a:t>ENS de Lyon (LR5, IGFL) et </a:t>
            </a:r>
            <a:r>
              <a:rPr lang="en-US" sz="4400" dirty="0" err="1">
                <a:solidFill>
                  <a:prstClr val="black"/>
                </a:solidFill>
              </a:rPr>
              <a:t>Université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smtClean="0">
                <a:solidFill>
                  <a:prstClr val="black"/>
                </a:solidFill>
              </a:rPr>
              <a:t>Lyon-I </a:t>
            </a:r>
            <a:r>
              <a:rPr lang="en-US" sz="4400" dirty="0">
                <a:solidFill>
                  <a:prstClr val="black"/>
                </a:solidFill>
              </a:rPr>
              <a:t>Site de </a:t>
            </a:r>
            <a:r>
              <a:rPr lang="en-US" sz="4400" dirty="0" err="1">
                <a:solidFill>
                  <a:prstClr val="black"/>
                </a:solidFill>
              </a:rPr>
              <a:t>Gerland</a:t>
            </a:r>
            <a:endParaRPr lang="en-US" sz="4400" b="1" dirty="0">
              <a:solidFill>
                <a:prstClr val="black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484944" y="12833115"/>
            <a:ext cx="13583390" cy="1216341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oneTexte 3"/>
          <p:cNvSpPr txBox="1"/>
          <p:nvPr/>
        </p:nvSpPr>
        <p:spPr>
          <a:xfrm>
            <a:off x="1654830" y="30976412"/>
            <a:ext cx="3009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Plateforme </a:t>
            </a:r>
            <a:r>
              <a:rPr lang="fr-FR" sz="2400" dirty="0" smtClean="0"/>
              <a:t>Drosophile</a:t>
            </a:r>
            <a:endParaRPr lang="fr-FR" sz="2400" dirty="0"/>
          </a:p>
        </p:txBody>
      </p:sp>
      <p:sp>
        <p:nvSpPr>
          <p:cNvPr id="76" name="ZoneTexte 75"/>
          <p:cNvSpPr txBox="1"/>
          <p:nvPr/>
        </p:nvSpPr>
        <p:spPr>
          <a:xfrm>
            <a:off x="7183099" y="30976412"/>
            <a:ext cx="510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Production milieu d’élevage </a:t>
            </a:r>
            <a:r>
              <a:rPr lang="fr-FR" sz="2400" dirty="0" smtClean="0"/>
              <a:t>Drosophile</a:t>
            </a:r>
            <a:endParaRPr lang="fr-FR" sz="2400" dirty="0"/>
          </a:p>
        </p:txBody>
      </p:sp>
      <p:sp>
        <p:nvSpPr>
          <p:cNvPr id="77" name="ZoneTexte 76"/>
          <p:cNvSpPr txBox="1"/>
          <p:nvPr/>
        </p:nvSpPr>
        <p:spPr>
          <a:xfrm>
            <a:off x="14809853" y="31438077"/>
            <a:ext cx="257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E</a:t>
            </a:r>
            <a:r>
              <a:rPr lang="fr-FR" sz="2400" dirty="0" smtClean="0"/>
              <a:t>levage Drosophile</a:t>
            </a:r>
            <a:endParaRPr lang="fr-FR" sz="2400" dirty="0"/>
          </a:p>
        </p:txBody>
      </p:sp>
      <p:sp>
        <p:nvSpPr>
          <p:cNvPr id="78" name="ZoneTexte 77"/>
          <p:cNvSpPr txBox="1"/>
          <p:nvPr/>
        </p:nvSpPr>
        <p:spPr>
          <a:xfrm>
            <a:off x="18974799" y="31070710"/>
            <a:ext cx="412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Plateforme Insectes </a:t>
            </a:r>
            <a:r>
              <a:rPr lang="fr-FR" sz="2400" dirty="0" smtClean="0"/>
              <a:t>aquatiques</a:t>
            </a:r>
            <a:endParaRPr lang="fr-FR" sz="2400" dirty="0"/>
          </a:p>
        </p:txBody>
      </p:sp>
      <p:sp>
        <p:nvSpPr>
          <p:cNvPr id="79" name="ZoneTexte 78"/>
          <p:cNvSpPr txBox="1"/>
          <p:nvPr/>
        </p:nvSpPr>
        <p:spPr>
          <a:xfrm>
            <a:off x="25809622" y="31119266"/>
            <a:ext cx="2420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Elevage </a:t>
            </a:r>
            <a:r>
              <a:rPr lang="fr-FR" sz="2400" dirty="0" smtClean="0"/>
              <a:t>Crustacés</a:t>
            </a:r>
            <a:endParaRPr lang="fr-FR" sz="2400" dirty="0"/>
          </a:p>
        </p:txBody>
      </p:sp>
      <p:pic>
        <p:nvPicPr>
          <p:cNvPr id="80" name="Image 79" descr="Aquaria.jpg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" r="36292"/>
          <a:stretch/>
        </p:blipFill>
        <p:spPr>
          <a:xfrm>
            <a:off x="18572533" y="26254014"/>
            <a:ext cx="5629991" cy="46715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726711" y="26254014"/>
            <a:ext cx="5010418" cy="4671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utoUpdateAnimBg="0"/>
      <p:bldP spid="188" grpId="0" autoUpdateAnimBg="0"/>
      <p:bldP spid="259" grpId="0" autoUpdateAnimBg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28708</TotalTime>
  <Words>492</Words>
  <Application>Microsoft Macintosh PowerPoint</Application>
  <PresentationFormat>Personnalisé</PresentationFormat>
  <Paragraphs>69</Paragraphs>
  <Slides>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2" baseType="lpstr">
      <vt:lpstr>Thème Office</vt:lpstr>
      <vt:lpstr>Présentation PowerPoint</vt:lpstr>
    </vt:vector>
  </TitlesOfParts>
  <Company>ENS-LYON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Antoine</dc:creator>
  <cp:lastModifiedBy>François Leulier</cp:lastModifiedBy>
  <cp:revision>105</cp:revision>
  <cp:lastPrinted>2014-01-08T12:22:32Z</cp:lastPrinted>
  <dcterms:created xsi:type="dcterms:W3CDTF">2013-12-18T12:17:13Z</dcterms:created>
  <dcterms:modified xsi:type="dcterms:W3CDTF">2014-06-20T06:28:50Z</dcterms:modified>
</cp:coreProperties>
</file>